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68"/>
  </p:notesMasterIdLst>
  <p:sldIdLst>
    <p:sldId id="256" r:id="rId2"/>
    <p:sldId id="264" r:id="rId3"/>
    <p:sldId id="262" r:id="rId4"/>
    <p:sldId id="265" r:id="rId5"/>
    <p:sldId id="266" r:id="rId6"/>
    <p:sldId id="325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  <p:sldId id="353" r:id="rId35"/>
    <p:sldId id="354" r:id="rId36"/>
    <p:sldId id="355" r:id="rId37"/>
    <p:sldId id="356" r:id="rId38"/>
    <p:sldId id="357" r:id="rId39"/>
    <p:sldId id="358" r:id="rId40"/>
    <p:sldId id="359" r:id="rId41"/>
    <p:sldId id="360" r:id="rId42"/>
    <p:sldId id="361" r:id="rId43"/>
    <p:sldId id="362" r:id="rId44"/>
    <p:sldId id="363" r:id="rId45"/>
    <p:sldId id="364" r:id="rId46"/>
    <p:sldId id="365" r:id="rId47"/>
    <p:sldId id="366" r:id="rId48"/>
    <p:sldId id="367" r:id="rId49"/>
    <p:sldId id="368" r:id="rId50"/>
    <p:sldId id="369" r:id="rId51"/>
    <p:sldId id="370" r:id="rId52"/>
    <p:sldId id="371" r:id="rId53"/>
    <p:sldId id="372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24" r:id="rId67"/>
  </p:sldIdLst>
  <p:sldSz cx="9144000" cy="5143500" type="screen16x9"/>
  <p:notesSz cx="6858000" cy="9144000"/>
  <p:embeddedFontLst>
    <p:embeddedFont>
      <p:font typeface="Open Sans" panose="020B0606030504020204" pitchFamily="34" charset="0"/>
      <p:regular r:id="rId69"/>
      <p:bold r:id="rId70"/>
      <p:italic r:id="rId71"/>
    </p:embeddedFont>
    <p:embeddedFont>
      <p:font typeface="Roboto Slab" pitchFamily="2" charset="0"/>
      <p:regular r:id="rId72"/>
      <p:bold r:id="rId73"/>
    </p:embeddedFont>
    <p:embeddedFont>
      <p:font typeface="Calibri" panose="020F0502020204030204" pitchFamily="34" charset="0"/>
      <p:regular r:id="rId74"/>
      <p:bold r:id="rId75"/>
      <p:italic r:id="rId76"/>
      <p:boldItalic r:id="rId77"/>
    </p:embeddedFont>
  </p:embeddedFontLst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" userDrawn="1">
          <p15:clr>
            <a:srgbClr val="A4A3A4"/>
          </p15:clr>
        </p15:guide>
        <p15:guide id="2" pos="226" userDrawn="1">
          <p15:clr>
            <a:srgbClr val="A4A3A4"/>
          </p15:clr>
        </p15:guide>
        <p15:guide id="3" pos="5534" userDrawn="1">
          <p15:clr>
            <a:srgbClr val="A4A3A4"/>
          </p15:clr>
        </p15:guide>
        <p15:guide id="4" orient="horz" pos="3003" userDrawn="1">
          <p15:clr>
            <a:srgbClr val="A4A3A4"/>
          </p15:clr>
        </p15:guide>
        <p15:guide id="5" pos="2993" userDrawn="1">
          <p15:clr>
            <a:srgbClr val="A4A3A4"/>
          </p15:clr>
        </p15:guide>
        <p15:guide id="6" pos="2767" userDrawn="1">
          <p15:clr>
            <a:srgbClr val="A4A3A4"/>
          </p15:clr>
        </p15:guide>
        <p15:guide id="7" pos="1837" userDrawn="1">
          <p15:clr>
            <a:srgbClr val="A4A3A4"/>
          </p15:clr>
        </p15:guide>
        <p15:guide id="8" pos="3901" userDrawn="1">
          <p15:clr>
            <a:srgbClr val="A4A3A4"/>
          </p15:clr>
        </p15:guide>
        <p15:guide id="9" pos="2064" userDrawn="1">
          <p15:clr>
            <a:srgbClr val="A4A3A4"/>
          </p15:clr>
        </p15:guide>
        <p15:guide id="10" pos="3674" userDrawn="1">
          <p15:clr>
            <a:srgbClr val="A4A3A4"/>
          </p15:clr>
        </p15:guide>
        <p15:guide id="11" pos="453" userDrawn="1">
          <p15:clr>
            <a:srgbClr val="A4A3A4"/>
          </p15:clr>
        </p15:guide>
        <p15:guide id="12" pos="5307" userDrawn="1">
          <p15:clr>
            <a:srgbClr val="A4A3A4"/>
          </p15:clr>
        </p15:guide>
        <p15:guide id="13" orient="horz" pos="441" userDrawn="1">
          <p15:clr>
            <a:srgbClr val="A4A3A4"/>
          </p15:clr>
        </p15:guide>
        <p15:guide id="14" orient="horz" pos="27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6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50" autoAdjust="0"/>
    <p:restoredTop sz="94053" autoAdjust="0"/>
  </p:normalViewPr>
  <p:slideViewPr>
    <p:cSldViewPr snapToGrid="0">
      <p:cViewPr varScale="1">
        <p:scale>
          <a:sx n="110" d="100"/>
          <a:sy n="110" d="100"/>
        </p:scale>
        <p:origin x="702" y="90"/>
      </p:cViewPr>
      <p:guideLst>
        <p:guide orient="horz" pos="237"/>
        <p:guide pos="226"/>
        <p:guide pos="5534"/>
        <p:guide orient="horz" pos="3003"/>
        <p:guide pos="2993"/>
        <p:guide pos="2767"/>
        <p:guide pos="1837"/>
        <p:guide pos="3901"/>
        <p:guide pos="2064"/>
        <p:guide pos="3674"/>
        <p:guide pos="453"/>
        <p:guide pos="5307"/>
        <p:guide orient="horz" pos="441"/>
        <p:guide orient="horz" pos="277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3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6" Type="http://schemas.openxmlformats.org/officeDocument/2006/relationships/font" Target="fonts/font8.fntdata"/><Relationship Id="rId7" Type="http://schemas.openxmlformats.org/officeDocument/2006/relationships/slide" Target="slides/slide6.xml"/><Relationship Id="rId71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font" Target="fonts/font6.fntdata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5.fntdata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1.fntdata"/><Relationship Id="rId77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4.fntdata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2.fntdata"/><Relationship Id="rId75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1B41E-17B3-44CE-8E19-FCB63DD51A28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61DEFC-839A-4688-A129-6AA2F4833D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357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Астероид</a:t>
            </a:r>
            <a:r>
              <a:rPr lang="ru-RU" baseline="0" dirty="0" smtClean="0"/>
              <a:t> в 1 и 15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077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035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590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224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443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865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771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636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83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260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069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515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557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6E679-DC75-4745-852D-F583D5FA2C9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17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6.xml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4.xml"/><Relationship Id="rId13" Type="http://schemas.openxmlformats.org/officeDocument/2006/relationships/slide" Target="slide39.xml"/><Relationship Id="rId18" Type="http://schemas.openxmlformats.org/officeDocument/2006/relationships/slide" Target="slide27.xml"/><Relationship Id="rId3" Type="http://schemas.openxmlformats.org/officeDocument/2006/relationships/slide" Target="slide15.xml"/><Relationship Id="rId21" Type="http://schemas.openxmlformats.org/officeDocument/2006/relationships/slide" Target="slide21.xml"/><Relationship Id="rId7" Type="http://schemas.openxmlformats.org/officeDocument/2006/relationships/slide" Target="slide6.xml"/><Relationship Id="rId12" Type="http://schemas.openxmlformats.org/officeDocument/2006/relationships/slide" Target="slide3.xml"/><Relationship Id="rId17" Type="http://schemas.openxmlformats.org/officeDocument/2006/relationships/slide" Target="slide33.xml"/><Relationship Id="rId25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6" Type="http://schemas.openxmlformats.org/officeDocument/2006/relationships/slide" Target="slide57.xml"/><Relationship Id="rId20" Type="http://schemas.openxmlformats.org/officeDocument/2006/relationships/slide" Target="slide5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11" Type="http://schemas.openxmlformats.org/officeDocument/2006/relationships/slide" Target="slide24.xml"/><Relationship Id="rId24" Type="http://schemas.openxmlformats.org/officeDocument/2006/relationships/slide" Target="slide48.xml"/><Relationship Id="rId5" Type="http://schemas.openxmlformats.org/officeDocument/2006/relationships/slide" Target="slide30.xml"/><Relationship Id="rId15" Type="http://schemas.openxmlformats.org/officeDocument/2006/relationships/slide" Target="slide18.xml"/><Relationship Id="rId23" Type="http://schemas.openxmlformats.org/officeDocument/2006/relationships/slide" Target="slide60.xml"/><Relationship Id="rId10" Type="http://schemas.openxmlformats.org/officeDocument/2006/relationships/slide" Target="slide36.xml"/><Relationship Id="rId19" Type="http://schemas.openxmlformats.org/officeDocument/2006/relationships/slide" Target="slide42.xml"/><Relationship Id="rId4" Type="http://schemas.openxmlformats.org/officeDocument/2006/relationships/image" Target="../media/image4.png"/><Relationship Id="rId9" Type="http://schemas.openxmlformats.org/officeDocument/2006/relationships/slide" Target="slide45.xml"/><Relationship Id="rId14" Type="http://schemas.openxmlformats.org/officeDocument/2006/relationships/slide" Target="slide12.xml"/><Relationship Id="rId22" Type="http://schemas.openxmlformats.org/officeDocument/2006/relationships/slide" Target="slide6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gif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31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35.xm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3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4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4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4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5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5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5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62.xml"/><Relationship Id="rId4" Type="http://schemas.openxmlformats.org/officeDocument/2006/relationships/slide" Target="slide6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6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6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58775" y="376238"/>
            <a:ext cx="4033838" cy="4391025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58775" y="1184341"/>
            <a:ext cx="403383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ru-RU" sz="3800" b="1" dirty="0" smtClean="0">
                <a:solidFill>
                  <a:schemeClr val="bg1"/>
                </a:solidFill>
                <a:latin typeface="+mj-lt"/>
              </a:rPr>
              <a:t>Космический</a:t>
            </a:r>
          </a:p>
          <a:p>
            <a:pPr algn="ctr" defTabSz="914377"/>
            <a:r>
              <a:rPr lang="ru-RU" sz="3800" b="1" dirty="0" smtClean="0">
                <a:solidFill>
                  <a:schemeClr val="bg1"/>
                </a:solidFill>
                <a:latin typeface="+mj-lt"/>
              </a:rPr>
              <a:t>бой</a:t>
            </a:r>
            <a:endParaRPr lang="ru-RU" sz="3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Скругленный прямоугольник 18">
            <a:hlinkClick r:id="rId4" action="ppaction://hlinksldjump"/>
          </p:cNvPr>
          <p:cNvSpPr/>
          <p:nvPr/>
        </p:nvSpPr>
        <p:spPr>
          <a:xfrm>
            <a:off x="1265940" y="3120978"/>
            <a:ext cx="2219508" cy="674603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accent6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80000" rIns="360000" bIns="180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Начать игру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19">
            <a:hlinkClick r:id="rId5" action="ppaction://hlinksldjump"/>
          </p:cNvPr>
          <p:cNvSpPr txBox="1"/>
          <p:nvPr/>
        </p:nvSpPr>
        <p:spPr>
          <a:xfrm>
            <a:off x="1530751" y="4069934"/>
            <a:ext cx="16898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ru-RU" sz="1600" dirty="0">
                <a:solidFill>
                  <a:schemeClr val="bg1">
                    <a:lumMod val="85000"/>
                  </a:schemeClr>
                </a:solidFill>
                <a:latin typeface="Roboto Slab"/>
                <a:hlinkClick r:id="rId6" action="ppaction://hlinksldjump"/>
              </a:rPr>
              <a:t>Правила игры</a:t>
            </a:r>
            <a:endParaRPr lang="ru-RU" sz="1600" dirty="0">
              <a:solidFill>
                <a:schemeClr val="bg1">
                  <a:lumMod val="85000"/>
                </a:schemeClr>
              </a:solidFill>
              <a:latin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val="216416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Вернуться назад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60640" y="1763836"/>
            <a:ext cx="4943670" cy="16158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400" dirty="0">
                <a:solidFill>
                  <a:prstClr val="black"/>
                </a:solidFill>
              </a:rPr>
              <a:t>Космический корабль «</a:t>
            </a:r>
            <a:r>
              <a:rPr lang="ru-RU" sz="1400" dirty="0" smtClean="0">
                <a:solidFill>
                  <a:prstClr val="black"/>
                </a:solidFill>
              </a:rPr>
              <a:t>Восток-1» </a:t>
            </a:r>
            <a:r>
              <a:rPr lang="ru-RU" sz="1400" dirty="0">
                <a:solidFill>
                  <a:prstClr val="black"/>
                </a:solidFill>
              </a:rPr>
              <a:t>с космонавтом на борту стартовал с космодрома Байконур, который сейчас </a:t>
            </a:r>
            <a:r>
              <a:rPr lang="ru-RU" sz="1400" dirty="0" smtClean="0">
                <a:solidFill>
                  <a:prstClr val="black"/>
                </a:solidFill>
              </a:rPr>
              <a:t>находится </a:t>
            </a:r>
            <a:r>
              <a:rPr lang="ru-RU" sz="1400" dirty="0">
                <a:solidFill>
                  <a:prstClr val="black"/>
                </a:solidFill>
              </a:rPr>
              <a:t>на территории Республики Казахстан.</a:t>
            </a:r>
          </a:p>
          <a:p>
            <a:pPr defTabSz="914377">
              <a:lnSpc>
                <a:spcPct val="125000"/>
              </a:lnSpc>
            </a:pPr>
            <a:endParaRPr lang="ru-RU" sz="1400" dirty="0" smtClean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r>
              <a:rPr lang="ru-RU" sz="1400" dirty="0" smtClean="0">
                <a:solidFill>
                  <a:prstClr val="black"/>
                </a:solidFill>
              </a:rPr>
              <a:t>Это </a:t>
            </a:r>
            <a:r>
              <a:rPr lang="ru-RU" sz="1400" dirty="0">
                <a:solidFill>
                  <a:prstClr val="black"/>
                </a:solidFill>
              </a:rPr>
              <a:t>самый первый и крупнейший в мире космодром. Его общая площадь составляет 6717 км².</a:t>
            </a:r>
          </a:p>
        </p:txBody>
      </p:sp>
      <p:pic>
        <p:nvPicPr>
          <p:cNvPr id="6148" name="Picture 4" descr="Картинки по запросу Космодром Байконур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28"/>
          <a:stretch/>
        </p:blipFill>
        <p:spPr bwMode="auto">
          <a:xfrm>
            <a:off x="760795" y="1441289"/>
            <a:ext cx="2197826" cy="2260919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916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Вернуться назад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364266" y="1480900"/>
            <a:ext cx="4936417" cy="2140412"/>
            <a:chOff x="719138" y="1021707"/>
            <a:chExt cx="3826763" cy="2140412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19138" y="1546292"/>
              <a:ext cx="3826763" cy="161582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defTabSz="914377">
                <a:lnSpc>
                  <a:spcPct val="125000"/>
                </a:lnSpc>
              </a:pPr>
              <a:r>
                <a:rPr lang="ru-RU" sz="1400" dirty="0">
                  <a:solidFill>
                    <a:prstClr val="black"/>
                  </a:solidFill>
                </a:rPr>
                <a:t>Космический корабль «</a:t>
              </a:r>
              <a:r>
                <a:rPr lang="ru-RU" sz="1400" dirty="0" smtClean="0">
                  <a:solidFill>
                    <a:prstClr val="black"/>
                  </a:solidFill>
                </a:rPr>
                <a:t>Восток-1» </a:t>
              </a:r>
              <a:r>
                <a:rPr lang="ru-RU" sz="1400" dirty="0">
                  <a:solidFill>
                    <a:prstClr val="black"/>
                  </a:solidFill>
                </a:rPr>
                <a:t>с космонавтом на борту стартовал с космодрома Байконур, который сейчас </a:t>
              </a:r>
              <a:r>
                <a:rPr lang="ru-RU" sz="1400" dirty="0" smtClean="0">
                  <a:solidFill>
                    <a:prstClr val="black"/>
                  </a:solidFill>
                </a:rPr>
                <a:t>находится </a:t>
              </a:r>
              <a:r>
                <a:rPr lang="ru-RU" sz="1400" dirty="0">
                  <a:solidFill>
                    <a:prstClr val="black"/>
                  </a:solidFill>
                </a:rPr>
                <a:t>на территории Республики Казахстан</a:t>
              </a:r>
              <a:r>
                <a:rPr lang="ru-RU" sz="1400" dirty="0" smtClean="0">
                  <a:solidFill>
                    <a:prstClr val="black"/>
                  </a:solidFill>
                </a:rPr>
                <a:t>.</a:t>
              </a:r>
            </a:p>
            <a:p>
              <a:pPr defTabSz="914377">
                <a:lnSpc>
                  <a:spcPct val="125000"/>
                </a:lnSpc>
              </a:pPr>
              <a:endParaRPr lang="ru-RU" sz="1400" dirty="0">
                <a:solidFill>
                  <a:prstClr val="black"/>
                </a:solidFill>
              </a:endParaRPr>
            </a:p>
            <a:p>
              <a:pPr defTabSz="914377">
                <a:lnSpc>
                  <a:spcPct val="125000"/>
                </a:lnSpc>
              </a:pPr>
              <a:r>
                <a:rPr lang="ru-RU" sz="1400" dirty="0">
                  <a:solidFill>
                    <a:prstClr val="black"/>
                  </a:solidFill>
                </a:rPr>
                <a:t>Это самый первый и крупнейший в мире космодром. Его общая площадь составляет 6717 км².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9138" y="1021707"/>
              <a:ext cx="201016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77"/>
              <a:r>
                <a:rPr lang="ru-RU" sz="1600" dirty="0">
                  <a:solidFill>
                    <a:prstClr val="black"/>
                  </a:solidFill>
                  <a:latin typeface="Roboto Slab"/>
                </a:rPr>
                <a:t>Правильный ответ</a:t>
              </a: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pic>
        <p:nvPicPr>
          <p:cNvPr id="13" name="Picture 4" descr="Картинки по запросу Космодром Байкону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28"/>
          <a:stretch/>
        </p:blipFill>
        <p:spPr bwMode="auto">
          <a:xfrm>
            <a:off x="760795" y="1441289"/>
            <a:ext cx="2197826" cy="2260919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1081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+mj-lt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723899" y="1741144"/>
            <a:ext cx="5474556" cy="4924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>
                <a:latin typeface="+mj-lt"/>
              </a:rPr>
              <a:t>Назовите </a:t>
            </a:r>
            <a:r>
              <a:rPr lang="ru-RU" sz="1600" dirty="0" smtClean="0">
                <a:latin typeface="+mj-lt"/>
              </a:rPr>
              <a:t>космонавта</a:t>
            </a:r>
            <a:r>
              <a:rPr lang="ru-RU" sz="1600" dirty="0">
                <a:latin typeface="+mj-lt"/>
              </a:rPr>
              <a:t>, совершившего первый в истории выход </a:t>
            </a:r>
            <a:r>
              <a:rPr lang="ru-RU" sz="1600" dirty="0" smtClean="0">
                <a:latin typeface="+mj-lt"/>
              </a:rPr>
              <a:t>в </a:t>
            </a:r>
            <a:r>
              <a:rPr lang="ru-RU" sz="1600" dirty="0">
                <a:latin typeface="+mj-lt"/>
              </a:rPr>
              <a:t>открытый космос. 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719932" y="3255933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+mj-lt"/>
              </a:rPr>
              <a:t>Юрий Гагарин</a:t>
            </a:r>
          </a:p>
        </p:txBody>
      </p:sp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3312475" y="3890975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+mj-lt"/>
              </a:rPr>
              <a:t>Алексей Леонов</a:t>
            </a:r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3312475" y="3255932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+mj-lt"/>
              </a:rPr>
              <a:t>Георгий Гречко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932" y="3890975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+mj-lt"/>
              </a:rPr>
              <a:t>Герман Титов</a:t>
            </a: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780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Вернуться назад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60640" y="1084386"/>
            <a:ext cx="4943670" cy="29623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400" dirty="0">
                <a:solidFill>
                  <a:prstClr val="black"/>
                </a:solidFill>
              </a:rPr>
              <a:t>18 марта 1965 года </a:t>
            </a:r>
            <a:r>
              <a:rPr lang="ru-RU" sz="1400" dirty="0" smtClean="0">
                <a:solidFill>
                  <a:prstClr val="black"/>
                </a:solidFill>
              </a:rPr>
              <a:t>в ходе полёта космического </a:t>
            </a:r>
            <a:r>
              <a:rPr lang="ru-RU" sz="1400" dirty="0">
                <a:solidFill>
                  <a:prstClr val="black"/>
                </a:solidFill>
              </a:rPr>
              <a:t>корабля «</a:t>
            </a:r>
            <a:r>
              <a:rPr lang="ru-RU" sz="1400" dirty="0" smtClean="0">
                <a:solidFill>
                  <a:prstClr val="black"/>
                </a:solidFill>
              </a:rPr>
              <a:t>Восход-2» лётчик-космонавт </a:t>
            </a:r>
            <a:r>
              <a:rPr lang="ru-RU" sz="1400" dirty="0">
                <a:solidFill>
                  <a:prstClr val="black"/>
                </a:solidFill>
              </a:rPr>
              <a:t>Алексей Леонов совершил первый в </a:t>
            </a:r>
            <a:r>
              <a:rPr lang="ru-RU" sz="1400" dirty="0" smtClean="0">
                <a:solidFill>
                  <a:prstClr val="black"/>
                </a:solidFill>
              </a:rPr>
              <a:t>истории </a:t>
            </a:r>
            <a:r>
              <a:rPr lang="ru-RU" sz="1400" dirty="0">
                <a:solidFill>
                  <a:prstClr val="black"/>
                </a:solidFill>
              </a:rPr>
              <a:t>выход в открытый космос продолжительностью 23 минуты, из которых вне корабля космонавт пробыл 12 минут 9 секунд. Во время пребывания в открытом космосе скафандр </a:t>
            </a:r>
            <a:r>
              <a:rPr lang="ru-RU" sz="1400" dirty="0" smtClean="0">
                <a:solidFill>
                  <a:prstClr val="black"/>
                </a:solidFill>
              </a:rPr>
              <a:t>Леонова </a:t>
            </a:r>
            <a:r>
              <a:rPr lang="ru-RU" sz="1400" dirty="0">
                <a:solidFill>
                  <a:prstClr val="black"/>
                </a:solidFill>
              </a:rPr>
              <a:t>разбух и препятствовал возвращению обратно на корабль. Войти космонавту удалось только после того, как </a:t>
            </a:r>
            <a:r>
              <a:rPr lang="ru-RU" sz="1400" dirty="0" smtClean="0">
                <a:solidFill>
                  <a:prstClr val="black"/>
                </a:solidFill>
              </a:rPr>
              <a:t>он </a:t>
            </a:r>
            <a:r>
              <a:rPr lang="ru-RU" sz="1400" dirty="0">
                <a:solidFill>
                  <a:prstClr val="black"/>
                </a:solidFill>
              </a:rPr>
              <a:t>стравил из скафандра лишнее </a:t>
            </a:r>
            <a:r>
              <a:rPr lang="ru-RU" sz="1400" dirty="0" smtClean="0">
                <a:solidFill>
                  <a:prstClr val="black"/>
                </a:solidFill>
              </a:rPr>
              <a:t>давление</a:t>
            </a:r>
            <a:r>
              <a:rPr lang="ru-RU" sz="1400" dirty="0">
                <a:solidFill>
                  <a:prstClr val="black"/>
                </a:solidFill>
              </a:rPr>
              <a:t>.</a:t>
            </a:r>
            <a:r>
              <a:rPr lang="ru-RU" sz="1400" dirty="0" smtClean="0">
                <a:solidFill>
                  <a:prstClr val="black"/>
                </a:solidFill>
              </a:rPr>
              <a:t> </a:t>
            </a:r>
            <a:r>
              <a:rPr lang="ru-RU" sz="1400" dirty="0">
                <a:solidFill>
                  <a:prstClr val="black"/>
                </a:solidFill>
              </a:rPr>
              <a:t>П</a:t>
            </a:r>
            <a:r>
              <a:rPr lang="ru-RU" sz="1400" dirty="0" smtClean="0">
                <a:solidFill>
                  <a:prstClr val="black"/>
                </a:solidFill>
              </a:rPr>
              <a:t>ри </a:t>
            </a:r>
            <a:r>
              <a:rPr lang="ru-RU" sz="1400" dirty="0">
                <a:solidFill>
                  <a:prstClr val="black"/>
                </a:solidFill>
              </a:rPr>
              <a:t>этом </a:t>
            </a:r>
            <a:r>
              <a:rPr lang="ru-RU" sz="1400" dirty="0" smtClean="0">
                <a:solidFill>
                  <a:prstClr val="black"/>
                </a:solidFill>
              </a:rPr>
              <a:t>Леонов залез </a:t>
            </a:r>
            <a:r>
              <a:rPr lang="ru-RU" sz="1400" dirty="0">
                <a:solidFill>
                  <a:prstClr val="black"/>
                </a:solidFill>
              </a:rPr>
              <a:t>внутрь </a:t>
            </a:r>
            <a:r>
              <a:rPr lang="ru-RU" sz="1400" dirty="0">
                <a:solidFill>
                  <a:prstClr val="black"/>
                </a:solidFill>
              </a:rPr>
              <a:t>корабля вперёд головой, а не ногами, как полагалось по инструкции. </a:t>
            </a:r>
          </a:p>
        </p:txBody>
      </p:sp>
      <p:pic>
        <p:nvPicPr>
          <p:cNvPr id="9" name="Picture 2" descr="Картинки по запросу Алексей леонов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26" r="16908"/>
          <a:stretch/>
        </p:blipFill>
        <p:spPr bwMode="auto">
          <a:xfrm>
            <a:off x="769435" y="1428914"/>
            <a:ext cx="2189186" cy="2273294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809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Вернуться назад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360641" y="1016794"/>
            <a:ext cx="4936417" cy="2894465"/>
            <a:chOff x="719138" y="1021707"/>
            <a:chExt cx="3826763" cy="2894465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19138" y="1546292"/>
              <a:ext cx="3826763" cy="236988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ru-RU" sz="1400" dirty="0"/>
                <a:t>18 марта 1965 года в ходе полёта космического корабля «Восход-2» лётчик-космонавт Алексей Леонов совершил первый в истории выход в открытый космос продолжительностью 23 минуты, из которых вне корабля космонавт пробыл 12 минут 9 секунд. Во время пребывания в открытом космосе скафандр Леонова разбух и препятствовал возвращению обратно на корабль. Войти космонавту удалось только после того, как он стравил из скафандра лишнее давление. При этом Леонов залез внутрь корабля вперёд головой, а не ногами, как полагалось по инструкции. 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9138" y="1021707"/>
              <a:ext cx="201016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77"/>
              <a:r>
                <a:rPr lang="ru-RU" sz="1600" dirty="0">
                  <a:solidFill>
                    <a:prstClr val="black"/>
                  </a:solidFill>
                  <a:latin typeface="Roboto Slab"/>
                </a:rPr>
                <a:t>Правильный ответ</a:t>
              </a: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pic>
        <p:nvPicPr>
          <p:cNvPr id="14" name="Picture 2" descr="Картинки по запросу Алексей леонов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26" r="16908"/>
          <a:stretch/>
        </p:blipFill>
        <p:spPr bwMode="auto">
          <a:xfrm>
            <a:off x="769435" y="1428914"/>
            <a:ext cx="2189186" cy="2273294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1647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+mj-lt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723899" y="1864255"/>
            <a:ext cx="5474556" cy="24622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>
                <a:latin typeface="+mj-lt"/>
              </a:rPr>
              <a:t>Назовите </a:t>
            </a:r>
            <a:r>
              <a:rPr lang="ru-RU" sz="1600" dirty="0" smtClean="0">
                <a:latin typeface="+mj-lt"/>
              </a:rPr>
              <a:t>первую в мире </a:t>
            </a:r>
            <a:r>
              <a:rPr lang="ru-RU" sz="1600" dirty="0">
                <a:latin typeface="+mj-lt"/>
              </a:rPr>
              <a:t>женщину-космонавта. 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>
            <a:spLocks noChangeAspect="1"/>
          </p:cNvSpPr>
          <p:nvPr/>
        </p:nvSpPr>
        <p:spPr>
          <a:xfrm>
            <a:off x="719932" y="2799431"/>
            <a:ext cx="2520000" cy="814028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+mj-lt"/>
              </a:rPr>
              <a:t>Валентина Терешкова</a:t>
            </a:r>
          </a:p>
        </p:txBody>
      </p:sp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3312475" y="3737742"/>
            <a:ext cx="2520000" cy="814028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 smtClean="0">
                <a:solidFill>
                  <a:srgbClr val="00B050"/>
                </a:solidFill>
                <a:latin typeface="+mj-lt"/>
              </a:rPr>
              <a:t>Елена</a:t>
            </a:r>
          </a:p>
          <a:p>
            <a:pPr algn="ctr"/>
            <a:r>
              <a:rPr lang="ru-RU" sz="1800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ru-RU" sz="1800" dirty="0">
                <a:solidFill>
                  <a:srgbClr val="00B050"/>
                </a:solidFill>
                <a:latin typeface="+mj-lt"/>
              </a:rPr>
              <a:t>Серова</a:t>
            </a:r>
          </a:p>
        </p:txBody>
      </p:sp>
      <p:sp>
        <p:nvSpPr>
          <p:cNvPr id="9" name="Скругленный прямоугольник 8">
            <a:hlinkClick r:id="rId4" action="ppaction://hlinksldjump"/>
          </p:cNvPr>
          <p:cNvSpPr/>
          <p:nvPr/>
        </p:nvSpPr>
        <p:spPr>
          <a:xfrm>
            <a:off x="3312475" y="2799431"/>
            <a:ext cx="2520000" cy="814028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+mj-lt"/>
              </a:rPr>
              <a:t>Светлана Савицкая</a:t>
            </a: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719932" y="3737742"/>
            <a:ext cx="2520000" cy="814028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+mj-lt"/>
              </a:rPr>
              <a:t>Елена </a:t>
            </a:r>
            <a:endParaRPr lang="ru-RU" sz="1800" dirty="0" smtClean="0">
              <a:solidFill>
                <a:srgbClr val="00B050"/>
              </a:solidFill>
              <a:latin typeface="+mj-lt"/>
            </a:endParaRPr>
          </a:p>
          <a:p>
            <a:pPr algn="ctr"/>
            <a:r>
              <a:rPr lang="ru-RU" sz="1800" dirty="0" err="1" smtClean="0">
                <a:solidFill>
                  <a:srgbClr val="00B050"/>
                </a:solidFill>
                <a:latin typeface="+mj-lt"/>
              </a:rPr>
              <a:t>Кондакова</a:t>
            </a:r>
            <a:endParaRPr lang="ru-RU" sz="1800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7510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Вернуться назад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00088" y="1768131"/>
            <a:ext cx="4943670" cy="16158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400" dirty="0">
                <a:solidFill>
                  <a:prstClr val="black"/>
                </a:solidFill>
              </a:rPr>
              <a:t>Первой женщиной-космонавтом стала Валентина Терешкова. Произошло это в 1963 году, </a:t>
            </a:r>
            <a:r>
              <a:rPr lang="ru-RU" sz="1400" dirty="0" smtClean="0">
                <a:solidFill>
                  <a:prstClr val="black"/>
                </a:solidFill>
              </a:rPr>
              <a:t>во время </a:t>
            </a:r>
            <a:r>
              <a:rPr lang="ru-RU" sz="1400" dirty="0">
                <a:solidFill>
                  <a:prstClr val="black"/>
                </a:solidFill>
              </a:rPr>
              <a:t>полёта на космическом корабле </a:t>
            </a:r>
            <a:r>
              <a:rPr lang="ru-RU" sz="1400" dirty="0" smtClean="0">
                <a:solidFill>
                  <a:prstClr val="black"/>
                </a:solidFill>
              </a:rPr>
              <a:t>«Восток-6», </a:t>
            </a:r>
            <a:r>
              <a:rPr lang="ru-RU" sz="1400" dirty="0">
                <a:solidFill>
                  <a:prstClr val="black"/>
                </a:solidFill>
              </a:rPr>
              <a:t>который продолжался почти трое суток. Кроме того, Валентина Терешкова является единственной в мире женщиной, совершившей космический полёт в одиночку. </a:t>
            </a:r>
          </a:p>
        </p:txBody>
      </p:sp>
      <p:pic>
        <p:nvPicPr>
          <p:cNvPr id="10242" name="Picture 2" descr="Картинки по запросу Валентина терешкова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3" b="22303"/>
          <a:stretch/>
        </p:blipFill>
        <p:spPr bwMode="auto">
          <a:xfrm>
            <a:off x="784839" y="1451830"/>
            <a:ext cx="2189186" cy="2227462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463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90653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Вернуться назад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363233" y="1656938"/>
            <a:ext cx="4936417" cy="1817247"/>
            <a:chOff x="719138" y="1021707"/>
            <a:chExt cx="3826763" cy="181724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19138" y="1546292"/>
              <a:ext cx="3826763" cy="12926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ru-RU" sz="1400" dirty="0"/>
                <a:t>Первой женщиной-космонавтом стала Валентина Терешкова. Произошло это в 1963 году, </a:t>
              </a:r>
              <a:r>
                <a:rPr lang="ru-RU" sz="1400" dirty="0" smtClean="0"/>
                <a:t>во время </a:t>
              </a:r>
              <a:r>
                <a:rPr lang="ru-RU" sz="1400" dirty="0"/>
                <a:t>полёта на космическом корабле </a:t>
              </a:r>
              <a:r>
                <a:rPr lang="ru-RU" sz="1400" dirty="0" smtClean="0"/>
                <a:t>«Восток-6», </a:t>
              </a:r>
              <a:r>
                <a:rPr lang="ru-RU" sz="1400" dirty="0"/>
                <a:t>который продолжался почти трое суток. Кроме того, Валентина Терешкова является единственной в мире женщиной, совершившей космический полёт в одиночку. 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9138" y="1021707"/>
              <a:ext cx="201016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77"/>
              <a:r>
                <a:rPr lang="ru-RU" sz="1600" dirty="0">
                  <a:solidFill>
                    <a:prstClr val="black"/>
                  </a:solidFill>
                  <a:latin typeface="Roboto Slab"/>
                </a:rPr>
                <a:t>Правильный ответ</a:t>
              </a: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pic>
        <p:nvPicPr>
          <p:cNvPr id="12" name="Picture 2" descr="Картинки по запросу Валентина терешкова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3" b="22303"/>
          <a:stretch/>
        </p:blipFill>
        <p:spPr bwMode="auto">
          <a:xfrm>
            <a:off x="784839" y="1451830"/>
            <a:ext cx="2189186" cy="2227462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6341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+mj-lt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2512896" y="1940528"/>
            <a:ext cx="1896638" cy="24622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ru-RU" sz="1600" dirty="0">
                <a:latin typeface="+mj-lt"/>
              </a:rPr>
              <a:t>Что такое МКС?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719932" y="3059293"/>
            <a:ext cx="2520000" cy="677820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+mj-lt"/>
              </a:rPr>
              <a:t>Марсианская космическая станция</a:t>
            </a:r>
          </a:p>
        </p:txBody>
      </p:sp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3312475" y="3812112"/>
            <a:ext cx="2520000" cy="677820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+mj-lt"/>
              </a:rPr>
              <a:t>Международная космическая станция </a:t>
            </a:r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3312475" y="3059293"/>
            <a:ext cx="2520000" cy="677820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+mj-lt"/>
              </a:rPr>
              <a:t>Малый космический союз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932" y="3812112"/>
            <a:ext cx="2520000" cy="677820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+mj-lt"/>
              </a:rPr>
              <a:t>Межпланетная космическая станция </a:t>
            </a: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811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Вернуться назад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60640" y="1229522"/>
            <a:ext cx="4880111" cy="26930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400" dirty="0">
                <a:solidFill>
                  <a:prstClr val="black"/>
                </a:solidFill>
              </a:rPr>
              <a:t>Международная космическая станция (сокращённо МКС) </a:t>
            </a:r>
            <a:r>
              <a:rPr lang="ru-RU" sz="1400" dirty="0" smtClean="0">
                <a:solidFill>
                  <a:prstClr val="black"/>
                </a:solidFill>
              </a:rPr>
              <a:t>– </a:t>
            </a:r>
            <a:r>
              <a:rPr lang="ru-RU" sz="1400" dirty="0">
                <a:solidFill>
                  <a:prstClr val="black"/>
                </a:solidFill>
              </a:rPr>
              <a:t>это пилотируемая орбитальная станция, используемая как многоцелевой космический исследовательский комплекс. </a:t>
            </a:r>
            <a:endParaRPr lang="ru-RU" sz="1400" dirty="0" smtClean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endParaRPr lang="ru-RU" sz="1400" dirty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r>
              <a:rPr lang="ru-RU" sz="1400" dirty="0" smtClean="0">
                <a:solidFill>
                  <a:prstClr val="black"/>
                </a:solidFill>
              </a:rPr>
              <a:t>МКС </a:t>
            </a:r>
            <a:r>
              <a:rPr lang="ru-RU" sz="1400" dirty="0">
                <a:solidFill>
                  <a:prstClr val="black"/>
                </a:solidFill>
              </a:rPr>
              <a:t>является совместным международным проектом, в котором участвуют 14 стран: США, Россия, Япония, Канада и входящие в Европейское космическое агентство Бельгия, Германия, Дания, Испания, Италия, Нидерланды, Норвегия, Франция, Швейцария, Швеция.</a:t>
            </a:r>
          </a:p>
        </p:txBody>
      </p:sp>
      <p:pic>
        <p:nvPicPr>
          <p:cNvPr id="13" name="Picture 2" descr="Картинки по запросу МКС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2" r="16440"/>
          <a:stretch/>
        </p:blipFill>
        <p:spPr bwMode="auto">
          <a:xfrm>
            <a:off x="732052" y="1428914"/>
            <a:ext cx="2185640" cy="2273294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844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Рисунок 9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247" y="1587572"/>
            <a:ext cx="538163" cy="444329"/>
          </a:xfrm>
          <a:prstGeom prst="rect">
            <a:avLst/>
          </a:prstGeom>
        </p:spPr>
      </p:pic>
      <p:pic>
        <p:nvPicPr>
          <p:cNvPr id="96" name="Рисунок 9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439" y="2349585"/>
            <a:ext cx="538163" cy="444329"/>
          </a:xfrm>
          <a:prstGeom prst="rect">
            <a:avLst/>
          </a:prstGeom>
        </p:spPr>
      </p:pic>
      <p:pic>
        <p:nvPicPr>
          <p:cNvPr id="97" name="Рисунок 9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015" y="825559"/>
            <a:ext cx="538163" cy="444329"/>
          </a:xfrm>
          <a:prstGeom prst="rect">
            <a:avLst/>
          </a:prstGeom>
        </p:spPr>
      </p:pic>
      <p:pic>
        <p:nvPicPr>
          <p:cNvPr id="98" name="Рисунок 9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438" y="831130"/>
            <a:ext cx="538163" cy="444329"/>
          </a:xfrm>
          <a:prstGeom prst="rect">
            <a:avLst/>
          </a:prstGeom>
        </p:spPr>
      </p:pic>
      <p:pic>
        <p:nvPicPr>
          <p:cNvPr id="99" name="Рисунок 98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55" y="3873611"/>
            <a:ext cx="538163" cy="444329"/>
          </a:xfrm>
          <a:prstGeom prst="rect">
            <a:avLst/>
          </a:prstGeom>
        </p:spPr>
      </p:pic>
      <p:pic>
        <p:nvPicPr>
          <p:cNvPr id="100" name="Рисунок 99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015" y="3111598"/>
            <a:ext cx="538163" cy="444329"/>
          </a:xfrm>
          <a:prstGeom prst="rect">
            <a:avLst/>
          </a:prstGeom>
        </p:spPr>
      </p:pic>
      <p:pic>
        <p:nvPicPr>
          <p:cNvPr id="101" name="Рисунок 100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479" y="2349585"/>
            <a:ext cx="538163" cy="444329"/>
          </a:xfrm>
          <a:prstGeom prst="rect">
            <a:avLst/>
          </a:prstGeom>
        </p:spPr>
      </p:pic>
      <p:pic>
        <p:nvPicPr>
          <p:cNvPr id="102" name="Рисунок 101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591" y="1587572"/>
            <a:ext cx="538163" cy="444329"/>
          </a:xfrm>
          <a:prstGeom prst="rect">
            <a:avLst/>
          </a:prstGeom>
        </p:spPr>
      </p:pic>
      <p:pic>
        <p:nvPicPr>
          <p:cNvPr id="104" name="Рисунок 103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54" y="825558"/>
            <a:ext cx="538163" cy="444329"/>
          </a:xfrm>
          <a:prstGeom prst="rect">
            <a:avLst/>
          </a:prstGeom>
        </p:spPr>
      </p:pic>
      <p:pic>
        <p:nvPicPr>
          <p:cNvPr id="105" name="Рисунок 104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340" y="2346448"/>
            <a:ext cx="538163" cy="444329"/>
          </a:xfrm>
          <a:prstGeom prst="rect">
            <a:avLst/>
          </a:prstGeom>
        </p:spPr>
      </p:pic>
      <p:pic>
        <p:nvPicPr>
          <p:cNvPr id="106" name="Рисунок 105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631" y="825559"/>
            <a:ext cx="538163" cy="444329"/>
          </a:xfrm>
          <a:prstGeom prst="rect">
            <a:avLst/>
          </a:prstGeom>
        </p:spPr>
      </p:pic>
      <p:pic>
        <p:nvPicPr>
          <p:cNvPr id="107" name="Рисунок 106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823" y="1587572"/>
            <a:ext cx="538163" cy="444329"/>
          </a:xfrm>
          <a:prstGeom prst="rect">
            <a:avLst/>
          </a:prstGeom>
        </p:spPr>
      </p:pic>
      <p:pic>
        <p:nvPicPr>
          <p:cNvPr id="108" name="Рисунок 107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631" y="3871261"/>
            <a:ext cx="538163" cy="444329"/>
          </a:xfrm>
          <a:prstGeom prst="rect">
            <a:avLst/>
          </a:prstGeom>
        </p:spPr>
      </p:pic>
      <p:pic>
        <p:nvPicPr>
          <p:cNvPr id="109" name="Рисунок 108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579" y="2331643"/>
            <a:ext cx="538163" cy="444329"/>
          </a:xfrm>
          <a:prstGeom prst="rect">
            <a:avLst/>
          </a:prstGeom>
        </p:spPr>
      </p:pic>
      <p:pic>
        <p:nvPicPr>
          <p:cNvPr id="110" name="Рисунок 109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28" y="2336953"/>
            <a:ext cx="538163" cy="444329"/>
          </a:xfrm>
          <a:prstGeom prst="rect">
            <a:avLst/>
          </a:prstGeom>
        </p:spPr>
      </p:pic>
      <p:pic>
        <p:nvPicPr>
          <p:cNvPr id="111" name="Рисунок 110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066" y="3111597"/>
            <a:ext cx="538163" cy="444329"/>
          </a:xfrm>
          <a:prstGeom prst="rect">
            <a:avLst/>
          </a:prstGeom>
        </p:spPr>
      </p:pic>
      <p:pic>
        <p:nvPicPr>
          <p:cNvPr id="112" name="Рисунок 111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671" y="3111597"/>
            <a:ext cx="538163" cy="444329"/>
          </a:xfrm>
          <a:prstGeom prst="rect">
            <a:avLst/>
          </a:prstGeom>
        </p:spPr>
      </p:pic>
      <p:pic>
        <p:nvPicPr>
          <p:cNvPr id="113" name="Рисунок 112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207" y="1587572"/>
            <a:ext cx="538163" cy="444329"/>
          </a:xfrm>
          <a:prstGeom prst="rect">
            <a:avLst/>
          </a:prstGeom>
        </p:spPr>
      </p:pic>
      <p:pic>
        <p:nvPicPr>
          <p:cNvPr id="114" name="Рисунок 113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479" y="3856456"/>
            <a:ext cx="538163" cy="444329"/>
          </a:xfrm>
          <a:prstGeom prst="rect">
            <a:avLst/>
          </a:prstGeom>
        </p:spPr>
      </p:pic>
      <p:pic>
        <p:nvPicPr>
          <p:cNvPr id="115" name="Рисунок 114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015" y="3871261"/>
            <a:ext cx="538163" cy="444329"/>
          </a:xfrm>
          <a:prstGeom prst="rect">
            <a:avLst/>
          </a:prstGeom>
        </p:spPr>
      </p:pic>
      <p:pic>
        <p:nvPicPr>
          <p:cNvPr id="118" name="Рисунок 117">
            <a:hlinkClick r:id="rId24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8399" y="3148071"/>
            <a:ext cx="538163" cy="4443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29" name="Скругленный прямоугольник 28"/>
          <p:cNvSpPr/>
          <p:nvPr/>
        </p:nvSpPr>
        <p:spPr>
          <a:xfrm>
            <a:off x="3863905" y="1494737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15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19137" y="732724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505329" y="732724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291521" y="732724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077713" y="732724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4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63905" y="732724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5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650097" y="732724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6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436289" y="732724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7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222481" y="732724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8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008673" y="732724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9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794863" y="732724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10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19137" y="1494737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11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505329" y="1494737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12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291521" y="1494737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13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077713" y="1494737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14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650097" y="1494737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16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436289" y="1494737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17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222481" y="1494737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18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008673" y="1494737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19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794863" y="1494737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20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719137" y="2256750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21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505329" y="2256750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22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291521" y="2256750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23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77713" y="2256750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24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863905" y="2256750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25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650097" y="2256750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26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436289" y="2256750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27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222481" y="2256750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28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008673" y="2256750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29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794863" y="2256750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30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719137" y="3018763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31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1505329" y="3018763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32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291521" y="3018763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33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3077713" y="3018763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34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863905" y="3018763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35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650097" y="3018763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36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5436289" y="3018763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37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222481" y="3018763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38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008673" y="3018763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39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7794863" y="3018763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40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19137" y="3780776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41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1505329" y="3780776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4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2291521" y="3780776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43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3077713" y="3780776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44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3863905" y="3780776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45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4650097" y="3780776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46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5436289" y="3780776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47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6222481" y="3780776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48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7008673" y="3780776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49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7794863" y="3780776"/>
            <a:ext cx="630000" cy="63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50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85043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1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5" fill="hold">
                      <p:stCondLst>
                        <p:cond delay="0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>
                      <p:stCondLst>
                        <p:cond delay="0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2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7" fill="hold">
                      <p:stCondLst>
                        <p:cond delay="0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4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5" fill="hold">
                      <p:stCondLst>
                        <p:cond delay="0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5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1" fill="hold">
                      <p:stCondLst>
                        <p:cond delay="0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56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7" fill="hold">
                      <p:stCondLst>
                        <p:cond delay="0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68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9" fill="hold">
                      <p:stCondLst>
                        <p:cond delay="0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374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5" fill="hold">
                      <p:stCondLst>
                        <p:cond delay="0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>
                      <p:stCondLst>
                        <p:cond delay="0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>
                      <p:stCondLst>
                        <p:cond delay="0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39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3" fill="hold">
                      <p:stCondLst>
                        <p:cond delay="0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398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9" fill="hold">
                      <p:stCondLst>
                        <p:cond delay="0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404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5" fill="hold">
                      <p:stCondLst>
                        <p:cond delay="0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410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1" fill="hold">
                      <p:stCondLst>
                        <p:cond delay="0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416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7" fill="hold">
                      <p:stCondLst>
                        <p:cond delay="0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422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3" fill="hold">
                      <p:stCondLst>
                        <p:cond delay="0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</p:childTnLst>
        </p:cTn>
      </p:par>
    </p:tnLst>
    <p:bldLst>
      <p:bldP spid="29" grpId="0" animBg="1"/>
      <p:bldP spid="19" grpId="0" animBg="1"/>
      <p:bldP spid="13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Вернуться назад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364266" y="1106648"/>
            <a:ext cx="4936417" cy="2679021"/>
            <a:chOff x="719138" y="1021707"/>
            <a:chExt cx="3826763" cy="2679021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19138" y="1546292"/>
              <a:ext cx="3826763" cy="215443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ru-RU" sz="1400" dirty="0"/>
                <a:t>Международная космическая станция (сокращённо МКС) – это пилотируемая орбитальная станция, используемая как многоцелевой космический исследовательский комплекс. </a:t>
              </a:r>
            </a:p>
            <a:p>
              <a:endParaRPr lang="ru-RU" sz="1400" dirty="0"/>
            </a:p>
            <a:p>
              <a:r>
                <a:rPr lang="ru-RU" sz="1400" dirty="0"/>
                <a:t>МКС является совместным международным проектом, в котором участвуют 14 стран: США, Россия, Япония, Канада и входящие в Европейское космическое агентство Бельгия, Германия, Дания, Испания, Италия, Нидерланды, Норвегия, Франция, Швейцария, Швеция.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9138" y="1021707"/>
              <a:ext cx="201016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77"/>
              <a:r>
                <a:rPr lang="ru-RU" sz="1600" dirty="0">
                  <a:solidFill>
                    <a:prstClr val="black"/>
                  </a:solidFill>
                  <a:latin typeface="Roboto Slab"/>
                </a:rPr>
                <a:t>Правильный ответ</a:t>
              </a: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pic>
        <p:nvPicPr>
          <p:cNvPr id="12" name="Picture 2" descr="Картинки по запросу МКС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2" r="16440"/>
          <a:stretch/>
        </p:blipFill>
        <p:spPr bwMode="auto">
          <a:xfrm>
            <a:off x="732052" y="1428914"/>
            <a:ext cx="2185640" cy="2273294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57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+mj-lt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723899" y="1494923"/>
            <a:ext cx="5474556" cy="98488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>
                <a:latin typeface="+mj-lt"/>
              </a:rPr>
              <a:t>Звание </a:t>
            </a:r>
            <a:r>
              <a:rPr lang="ru-RU" sz="1600" dirty="0" smtClean="0">
                <a:latin typeface="+mj-lt"/>
              </a:rPr>
              <a:t>Героя </a:t>
            </a:r>
            <a:r>
              <a:rPr lang="ru-RU" sz="1600" dirty="0">
                <a:latin typeface="+mj-lt"/>
              </a:rPr>
              <a:t>Советского Союза Юрию Гагарину было присвоено 14 апреля 1961 года. А какая первая награда за полёт в космос была вручена </a:t>
            </a:r>
            <a:r>
              <a:rPr lang="ru-RU" sz="1600" dirty="0" smtClean="0">
                <a:latin typeface="+mj-lt"/>
              </a:rPr>
              <a:t>первому космонавту </a:t>
            </a:r>
            <a:r>
              <a:rPr lang="ru-RU" sz="1600" dirty="0">
                <a:latin typeface="+mj-lt"/>
              </a:rPr>
              <a:t>прямо на месте посадки?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719932" y="3025841"/>
            <a:ext cx="2520000" cy="677820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+mj-lt"/>
              </a:rPr>
              <a:t>Медаль </a:t>
            </a:r>
            <a:endParaRPr lang="ru-RU" sz="1400" dirty="0" smtClean="0">
              <a:solidFill>
                <a:srgbClr val="00B050"/>
              </a:solidFill>
              <a:latin typeface="+mj-lt"/>
            </a:endParaRPr>
          </a:p>
          <a:p>
            <a:pPr algn="ctr"/>
            <a:r>
              <a:rPr lang="ru-RU" sz="1400" dirty="0" smtClean="0">
                <a:solidFill>
                  <a:srgbClr val="00B050"/>
                </a:solidFill>
                <a:latin typeface="+mj-lt"/>
              </a:rPr>
              <a:t>«</a:t>
            </a:r>
            <a:r>
              <a:rPr lang="ru-RU" sz="1400" dirty="0">
                <a:solidFill>
                  <a:srgbClr val="00B050"/>
                </a:solidFill>
                <a:latin typeface="+mj-lt"/>
              </a:rPr>
              <a:t>За боевые заслуги»</a:t>
            </a: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3312475" y="3805845"/>
            <a:ext cx="2520000" cy="677820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+mj-lt"/>
              </a:rPr>
              <a:t>Медаль </a:t>
            </a:r>
            <a:endParaRPr lang="ru-RU" sz="1400" dirty="0" smtClean="0">
              <a:solidFill>
                <a:srgbClr val="00B050"/>
              </a:solidFill>
              <a:latin typeface="+mj-lt"/>
            </a:endParaRPr>
          </a:p>
          <a:p>
            <a:pPr algn="ctr"/>
            <a:r>
              <a:rPr lang="ru-RU" sz="1400" dirty="0" smtClean="0">
                <a:solidFill>
                  <a:srgbClr val="00B050"/>
                </a:solidFill>
                <a:latin typeface="+mj-lt"/>
              </a:rPr>
              <a:t>«</a:t>
            </a:r>
            <a:r>
              <a:rPr lang="ru-RU" sz="1400" dirty="0">
                <a:solidFill>
                  <a:srgbClr val="00B050"/>
                </a:solidFill>
                <a:latin typeface="+mj-lt"/>
              </a:rPr>
              <a:t>За отвагу»</a:t>
            </a:r>
          </a:p>
        </p:txBody>
      </p:sp>
      <p:sp>
        <p:nvSpPr>
          <p:cNvPr id="9" name="Скругленный прямоугольник 8">
            <a:hlinkClick r:id="rId4" action="ppaction://hlinksldjump"/>
          </p:cNvPr>
          <p:cNvSpPr/>
          <p:nvPr/>
        </p:nvSpPr>
        <p:spPr>
          <a:xfrm>
            <a:off x="3312475" y="3025839"/>
            <a:ext cx="2520000" cy="677820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+mj-lt"/>
              </a:rPr>
              <a:t>Медаль «За освоение целинных земель»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932" y="3805845"/>
            <a:ext cx="2520000" cy="677820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 smtClean="0">
                <a:solidFill>
                  <a:srgbClr val="00B050"/>
                </a:solidFill>
                <a:latin typeface="+mj-lt"/>
              </a:rPr>
              <a:t>Медаль </a:t>
            </a:r>
            <a:r>
              <a:rPr lang="ru-RU" sz="1400" dirty="0">
                <a:solidFill>
                  <a:srgbClr val="00B050"/>
                </a:solidFill>
                <a:latin typeface="+mj-lt"/>
              </a:rPr>
              <a:t>«За безупречную службу»</a:t>
            </a: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750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Вернуться назад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81193" y="1768131"/>
            <a:ext cx="4943670" cy="16158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400" dirty="0">
                <a:solidFill>
                  <a:prstClr val="black"/>
                </a:solidFill>
              </a:rPr>
              <a:t>12 апреля 1961 года первый космонавт Юрий Гагарин приземлился на поле колхоза им. Шевченко. На месте посадки </a:t>
            </a:r>
            <a:r>
              <a:rPr lang="ru-RU" sz="1400" dirty="0" smtClean="0">
                <a:solidFill>
                  <a:prstClr val="black"/>
                </a:solidFill>
              </a:rPr>
              <a:t>ему была </a:t>
            </a:r>
            <a:r>
              <a:rPr lang="ru-RU" sz="1400" dirty="0">
                <a:solidFill>
                  <a:prstClr val="black"/>
                </a:solidFill>
              </a:rPr>
              <a:t>вручена медаль </a:t>
            </a:r>
            <a:r>
              <a:rPr lang="ru-RU" sz="1400" dirty="0" smtClean="0">
                <a:solidFill>
                  <a:prstClr val="black"/>
                </a:solidFill>
              </a:rPr>
              <a:t>«За </a:t>
            </a:r>
            <a:r>
              <a:rPr lang="ru-RU" sz="1400" dirty="0">
                <a:solidFill>
                  <a:prstClr val="black"/>
                </a:solidFill>
              </a:rPr>
              <a:t>освоение целинных </a:t>
            </a:r>
            <a:r>
              <a:rPr lang="ru-RU" sz="1400" dirty="0" smtClean="0">
                <a:solidFill>
                  <a:prstClr val="black"/>
                </a:solidFill>
              </a:rPr>
              <a:t>земель». Впоследствии </a:t>
            </a:r>
            <a:r>
              <a:rPr lang="ru-RU" sz="1400" dirty="0">
                <a:solidFill>
                  <a:prstClr val="black"/>
                </a:solidFill>
              </a:rPr>
              <a:t>это стало </a:t>
            </a:r>
            <a:r>
              <a:rPr lang="ru-RU" sz="1400" dirty="0" smtClean="0">
                <a:solidFill>
                  <a:prstClr val="black"/>
                </a:solidFill>
              </a:rPr>
              <a:t>традицией, </a:t>
            </a:r>
            <a:r>
              <a:rPr lang="ru-RU" sz="1400" dirty="0">
                <a:solidFill>
                  <a:prstClr val="black"/>
                </a:solidFill>
              </a:rPr>
              <a:t>и такая же медаль вручалась на месте посадки и многим другим космонавтам</a:t>
            </a:r>
            <a:r>
              <a:rPr lang="ru-RU" sz="1400" dirty="0" smtClean="0">
                <a:solidFill>
                  <a:prstClr val="black"/>
                </a:solidFill>
              </a:rPr>
              <a:t>.</a:t>
            </a:r>
            <a:endParaRPr lang="ru-RU" sz="1400" dirty="0">
              <a:solidFill>
                <a:prstClr val="black"/>
              </a:solidFill>
            </a:endParaRPr>
          </a:p>
        </p:txBody>
      </p:sp>
      <p:pic>
        <p:nvPicPr>
          <p:cNvPr id="12" name="Picture 2" descr="Картинки по запросу За освоение целинных земель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50"/>
          <a:stretch/>
        </p:blipFill>
        <p:spPr bwMode="auto">
          <a:xfrm>
            <a:off x="705590" y="1428914"/>
            <a:ext cx="2316304" cy="2283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8892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Вернуться назад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488446" y="1656937"/>
            <a:ext cx="4936417" cy="1817247"/>
            <a:chOff x="719138" y="1021707"/>
            <a:chExt cx="3826763" cy="181724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19138" y="1546292"/>
              <a:ext cx="3826763" cy="12926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ru-RU" sz="1400" dirty="0"/>
                <a:t>12 апреля 1961 года первый космонавт Юрий Гагарин приземлился на поле колхоза им. Шевченко. На месте посадки </a:t>
              </a:r>
              <a:r>
                <a:rPr lang="ru-RU" sz="1400" dirty="0" smtClean="0"/>
                <a:t>ему была </a:t>
              </a:r>
              <a:r>
                <a:rPr lang="ru-RU" sz="1400" dirty="0"/>
                <a:t>вручена медаль </a:t>
              </a:r>
              <a:r>
                <a:rPr lang="ru-RU" sz="1400" dirty="0" smtClean="0"/>
                <a:t>«За </a:t>
              </a:r>
              <a:r>
                <a:rPr lang="ru-RU" sz="1400" dirty="0"/>
                <a:t>освоение целинных </a:t>
              </a:r>
              <a:r>
                <a:rPr lang="ru-RU" sz="1400" dirty="0" smtClean="0"/>
                <a:t>земель». </a:t>
              </a:r>
              <a:r>
                <a:rPr lang="ru-RU" sz="1400" dirty="0" smtClean="0"/>
                <a:t>Впоследствии </a:t>
              </a:r>
              <a:r>
                <a:rPr lang="ru-RU" sz="1400" dirty="0"/>
                <a:t>это стало </a:t>
              </a:r>
              <a:r>
                <a:rPr lang="ru-RU" sz="1400" dirty="0" smtClean="0"/>
                <a:t>традицией, </a:t>
              </a:r>
              <a:r>
                <a:rPr lang="ru-RU" sz="1400" dirty="0"/>
                <a:t>и такая же медаль вручалась на месте посадки и многим другим космонавтам</a:t>
              </a:r>
              <a:r>
                <a:rPr lang="ru-RU" sz="1400" dirty="0" smtClean="0"/>
                <a:t>.</a:t>
              </a:r>
              <a:endParaRPr lang="ru-RU" sz="14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9138" y="1021707"/>
              <a:ext cx="201016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77"/>
              <a:r>
                <a:rPr lang="ru-RU" sz="1600" dirty="0">
                  <a:solidFill>
                    <a:prstClr val="black"/>
                  </a:solidFill>
                  <a:latin typeface="Roboto Slab"/>
                </a:rPr>
                <a:t>Правильный ответ</a:t>
              </a: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pic>
        <p:nvPicPr>
          <p:cNvPr id="16" name="Picture 2" descr="Картинки по запросу За освоение целинных земель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50"/>
          <a:stretch/>
        </p:blipFill>
        <p:spPr bwMode="auto">
          <a:xfrm>
            <a:off x="705590" y="1428914"/>
            <a:ext cx="2316304" cy="2283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6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723899" y="1002481"/>
            <a:ext cx="5474556" cy="196977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Ракеты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и космические аппараты с почти всех космодромов в мире запускаются с запада на восток, что совпадает с направлением вращения Земли и даёт выигрыш в скорости. Но в одной из космических держав запуски делают в противоположном направлении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–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с востока на запад, против вращения Земли. Назовите это государство.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719932" y="3255933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Roboto Slab"/>
              </a:rPr>
              <a:t>США</a:t>
            </a: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3312475" y="3890975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Roboto Slab"/>
              </a:rPr>
              <a:t>Китай</a:t>
            </a:r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3312475" y="3255932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Roboto Slab"/>
              </a:rPr>
              <a:t>Япония</a:t>
            </a: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719932" y="3890975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Roboto Slab"/>
              </a:rPr>
              <a:t>Израиль</a:t>
            </a: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2933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pic>
        <p:nvPicPr>
          <p:cNvPr id="12" name="Picture 2" descr="Картинки по запросу израиль флаг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6" r="23555"/>
          <a:stretch/>
        </p:blipFill>
        <p:spPr bwMode="auto">
          <a:xfrm>
            <a:off x="769434" y="1428914"/>
            <a:ext cx="2163337" cy="2273294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69281" y="1633478"/>
            <a:ext cx="4943670" cy="1864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400" dirty="0">
                <a:solidFill>
                  <a:prstClr val="black"/>
                </a:solidFill>
              </a:rPr>
              <a:t>Запуски спутников с востока на запад осуществляются в Израиле. Всё дело в том, что к востоку от Израиля располагаются страны, испытывающие к нему не самые дружественные чувства. Падение ступеней ракет на их территорию может спровоцировать военный конфликт. А если ракета летит в сторону запада, то ступени ракеты просто падают в Средиземное море.</a:t>
            </a:r>
          </a:p>
        </p:txBody>
      </p:sp>
    </p:spTree>
    <p:extLst>
      <p:ext uri="{BB962C8B-B14F-4D97-AF65-F5344CB8AC3E}">
        <p14:creationId xmlns:p14="http://schemas.microsoft.com/office/powerpoint/2010/main" val="196419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403714" y="1549216"/>
            <a:ext cx="4936417" cy="2032690"/>
            <a:chOff x="719138" y="1021707"/>
            <a:chExt cx="3826763" cy="2032690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19138" y="1546292"/>
              <a:ext cx="3826763" cy="150810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ru-RU" sz="1400" dirty="0">
                  <a:solidFill>
                    <a:prstClr val="black"/>
                  </a:solidFill>
                </a:rPr>
                <a:t>Запуски спутников с востока на запад осуществляются в Израиле. Всё дело в том, что к востоку от Израиля располагаются страны, испытывающие к нему не самые дружественные чувства. Падение ступеней ракет на их территорию может спровоцировать военный конфликт. А если ракета летит в сторону запада, то ступени ракеты просто падают в Средиземное море.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9138" y="1021707"/>
              <a:ext cx="201016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77"/>
              <a:r>
                <a:rPr lang="ru-RU" sz="1600" dirty="0">
                  <a:solidFill>
                    <a:prstClr val="black"/>
                  </a:solidFill>
                  <a:latin typeface="Roboto Slab"/>
                </a:rPr>
                <a:t>Правильный ответ</a:t>
              </a: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pic>
        <p:nvPicPr>
          <p:cNvPr id="13" name="Picture 2" descr="Картинки по запросу израиль флаг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6" r="23555"/>
          <a:stretch/>
        </p:blipFill>
        <p:spPr bwMode="auto">
          <a:xfrm>
            <a:off x="769434" y="1428914"/>
            <a:ext cx="2163337" cy="2273294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4926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723899" y="1618034"/>
            <a:ext cx="5474556" cy="73866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Roboto Slab"/>
              </a:rPr>
              <a:t>С каким значимым событием,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произошедшим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 июле 1969 года, связано имя американского космонавта Нила </a:t>
            </a:r>
            <a:r>
              <a:rPr lang="ru-RU" sz="1600" dirty="0" err="1">
                <a:solidFill>
                  <a:prstClr val="black"/>
                </a:solidFill>
                <a:latin typeface="Roboto Slab"/>
              </a:rPr>
              <a:t>Армстронга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?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719932" y="3255933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Roboto Slab"/>
              </a:rPr>
              <a:t>Полёт на Марс</a:t>
            </a: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3312475" y="3890975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 smtClean="0">
                <a:solidFill>
                  <a:srgbClr val="00B050"/>
                </a:solidFill>
                <a:latin typeface="Roboto Slab"/>
              </a:rPr>
              <a:t>Полёт на Юпитер</a:t>
            </a:r>
            <a:endParaRPr lang="ru-RU" sz="1800" dirty="0">
              <a:solidFill>
                <a:srgbClr val="00B050"/>
              </a:solidFill>
              <a:latin typeface="Roboto Slab"/>
            </a:endParaRPr>
          </a:p>
        </p:txBody>
      </p:sp>
      <p:sp>
        <p:nvSpPr>
          <p:cNvPr id="9" name="Скругленный прямоугольник 8">
            <a:hlinkClick r:id="rId4" action="ppaction://hlinksldjump"/>
          </p:cNvPr>
          <p:cNvSpPr/>
          <p:nvPr/>
        </p:nvSpPr>
        <p:spPr>
          <a:xfrm>
            <a:off x="3312475" y="3255932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 smtClean="0">
                <a:solidFill>
                  <a:srgbClr val="00B050"/>
                </a:solidFill>
                <a:latin typeface="Roboto Slab"/>
              </a:rPr>
              <a:t>Полёт </a:t>
            </a:r>
            <a:r>
              <a:rPr lang="ru-RU" sz="1800" dirty="0">
                <a:solidFill>
                  <a:srgbClr val="00B050"/>
                </a:solidFill>
                <a:latin typeface="Roboto Slab"/>
              </a:rPr>
              <a:t>на Луну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932" y="3890975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Roboto Slab"/>
              </a:rPr>
              <a:t>Полёт на Венеру</a:t>
            </a: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54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pic>
        <p:nvPicPr>
          <p:cNvPr id="13" name="Picture 2" descr="Картинки по запросу Нил армстронг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7" t="14423" b="25138"/>
          <a:stretch/>
        </p:blipFill>
        <p:spPr bwMode="auto">
          <a:xfrm>
            <a:off x="715617" y="1411357"/>
            <a:ext cx="2217154" cy="227606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42044" y="1876126"/>
            <a:ext cx="4943670" cy="13465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400" dirty="0">
                <a:solidFill>
                  <a:prstClr val="black"/>
                </a:solidFill>
              </a:rPr>
              <a:t>В июле 1969 года </a:t>
            </a:r>
            <a:r>
              <a:rPr lang="ru-RU" sz="1400" dirty="0" smtClean="0">
                <a:solidFill>
                  <a:prstClr val="black"/>
                </a:solidFill>
              </a:rPr>
              <a:t>космический корабль «Аполлон-11» совершил посадку на Луне.</a:t>
            </a:r>
          </a:p>
          <a:p>
            <a:pPr defTabSz="914377">
              <a:lnSpc>
                <a:spcPct val="125000"/>
              </a:lnSpc>
            </a:pPr>
            <a:endParaRPr lang="ru-RU" sz="1400" dirty="0" smtClean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r>
              <a:rPr lang="ru-RU" sz="1400" dirty="0" smtClean="0">
                <a:solidFill>
                  <a:prstClr val="black"/>
                </a:solidFill>
              </a:rPr>
              <a:t>Командир экипажа Нил </a:t>
            </a:r>
            <a:r>
              <a:rPr lang="ru-RU" sz="1400" dirty="0" err="1">
                <a:solidFill>
                  <a:prstClr val="black"/>
                </a:solidFill>
              </a:rPr>
              <a:t>Армстронг</a:t>
            </a:r>
            <a:r>
              <a:rPr lang="ru-RU" sz="1400" dirty="0">
                <a:solidFill>
                  <a:prstClr val="black"/>
                </a:solidFill>
              </a:rPr>
              <a:t> стал первым </a:t>
            </a:r>
            <a:r>
              <a:rPr lang="ru-RU" sz="1400" dirty="0" smtClean="0">
                <a:solidFill>
                  <a:prstClr val="black"/>
                </a:solidFill>
              </a:rPr>
              <a:t>человеком,</a:t>
            </a:r>
            <a:r>
              <a:rPr lang="ru-RU" sz="1400" dirty="0" smtClean="0">
                <a:solidFill>
                  <a:prstClr val="black"/>
                </a:solidFill>
              </a:rPr>
              <a:t> ступившим на поверхность Луны.</a:t>
            </a:r>
            <a:endParaRPr lang="ru-RU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348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488446" y="1748485"/>
            <a:ext cx="4936417" cy="1601803"/>
            <a:chOff x="719138" y="1021707"/>
            <a:chExt cx="3826763" cy="1601803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19138" y="1546292"/>
              <a:ext cx="3826763" cy="107721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ru-RU" sz="1400" dirty="0">
                  <a:solidFill>
                    <a:prstClr val="black"/>
                  </a:solidFill>
                </a:rPr>
                <a:t>В июле 1969 года космический корабль «Аполлон-11» совершил посадку на Луне.</a:t>
              </a:r>
            </a:p>
            <a:p>
              <a:endParaRPr lang="ru-RU" sz="1400" dirty="0">
                <a:solidFill>
                  <a:prstClr val="black"/>
                </a:solidFill>
              </a:endParaRPr>
            </a:p>
            <a:p>
              <a:r>
                <a:rPr lang="ru-RU" sz="1400" dirty="0">
                  <a:solidFill>
                    <a:prstClr val="black"/>
                  </a:solidFill>
                </a:rPr>
                <a:t>Командир экипажа Нил </a:t>
              </a:r>
              <a:r>
                <a:rPr lang="ru-RU" sz="1400" dirty="0" err="1">
                  <a:solidFill>
                    <a:prstClr val="black"/>
                  </a:solidFill>
                </a:rPr>
                <a:t>Армстронг</a:t>
              </a:r>
              <a:r>
                <a:rPr lang="ru-RU" sz="1400" dirty="0">
                  <a:solidFill>
                    <a:prstClr val="black"/>
                  </a:solidFill>
                </a:rPr>
                <a:t> стал первым человеком, ступившим на поверхность Луны.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9138" y="1021707"/>
              <a:ext cx="201016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77"/>
              <a:r>
                <a:rPr lang="ru-RU" sz="1600" dirty="0">
                  <a:solidFill>
                    <a:prstClr val="black"/>
                  </a:solidFill>
                  <a:latin typeface="Roboto Slab"/>
                </a:rPr>
                <a:t>Правильный ответ</a:t>
              </a: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pic>
        <p:nvPicPr>
          <p:cNvPr id="12" name="Picture 2" descr="Картинки по запросу Нил армстронг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7" t="14423" b="25138"/>
          <a:stretch/>
        </p:blipFill>
        <p:spPr bwMode="auto">
          <a:xfrm>
            <a:off x="715617" y="1411357"/>
            <a:ext cx="2217154" cy="227606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8102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+mj-lt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723899" y="1864253"/>
            <a:ext cx="5474556" cy="24622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>
                <a:latin typeface="+mj-lt"/>
              </a:rPr>
              <a:t>Почему День космонавтики отмечается 12 апреля?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719932" y="3255932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900" dirty="0">
                <a:solidFill>
                  <a:srgbClr val="00B050"/>
                </a:solidFill>
                <a:latin typeface="+mj-lt"/>
              </a:rPr>
              <a:t>В этот день запущен первый искусственный спутник </a:t>
            </a:r>
            <a:r>
              <a:rPr lang="ru-RU" sz="900" dirty="0" smtClean="0">
                <a:solidFill>
                  <a:srgbClr val="00B050"/>
                </a:solidFill>
                <a:latin typeface="+mj-lt"/>
              </a:rPr>
              <a:t>Земли</a:t>
            </a:r>
            <a:endParaRPr lang="ru-RU" sz="900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3312475" y="3890975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900" dirty="0">
                <a:solidFill>
                  <a:srgbClr val="00B050"/>
                </a:solidFill>
                <a:latin typeface="+mj-lt"/>
              </a:rPr>
              <a:t>В этот день был сформирован первый отряд </a:t>
            </a:r>
            <a:r>
              <a:rPr lang="ru-RU" sz="900" dirty="0" smtClean="0">
                <a:solidFill>
                  <a:srgbClr val="00B050"/>
                </a:solidFill>
                <a:latin typeface="+mj-lt"/>
              </a:rPr>
              <a:t>космонавтов</a:t>
            </a:r>
            <a:endParaRPr lang="ru-RU" sz="900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9" name="Скругленный прямоугольник 8">
            <a:hlinkClick r:id="rId4" action="ppaction://hlinksldjump"/>
          </p:cNvPr>
          <p:cNvSpPr/>
          <p:nvPr/>
        </p:nvSpPr>
        <p:spPr>
          <a:xfrm>
            <a:off x="3312475" y="3255932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900" dirty="0">
                <a:solidFill>
                  <a:srgbClr val="00B050"/>
                </a:solidFill>
                <a:latin typeface="+mj-lt"/>
              </a:rPr>
              <a:t>В этот день был совершён первый полёт человека в </a:t>
            </a:r>
            <a:r>
              <a:rPr lang="ru-RU" sz="900" dirty="0" smtClean="0">
                <a:solidFill>
                  <a:srgbClr val="00B050"/>
                </a:solidFill>
                <a:latin typeface="+mj-lt"/>
              </a:rPr>
              <a:t>космос</a:t>
            </a:r>
            <a:endParaRPr lang="ru-RU" sz="900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932" y="3890975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900" dirty="0">
                <a:solidFill>
                  <a:srgbClr val="00B050"/>
                </a:solidFill>
                <a:latin typeface="+mj-lt"/>
              </a:rPr>
              <a:t>Эта дата является днём рождения Юрия </a:t>
            </a:r>
            <a:r>
              <a:rPr lang="ru-RU" sz="900" dirty="0" smtClean="0">
                <a:solidFill>
                  <a:srgbClr val="00B050"/>
                </a:solidFill>
                <a:latin typeface="+mj-lt"/>
              </a:rPr>
              <a:t>Гагарина</a:t>
            </a:r>
            <a:endParaRPr lang="ru-RU" sz="900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00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723899" y="951106"/>
            <a:ext cx="5474556" cy="4924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Roboto Slab"/>
              </a:rPr>
              <a:t>На Международной космической станции есть колокол. Для чего он там нужен?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719138" y="1662748"/>
            <a:ext cx="5361449" cy="609716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srgbClr val="00B050"/>
                </a:solidFill>
                <a:latin typeface="Roboto Slab"/>
              </a:rPr>
              <a:t>По сигналу колокола космонавты собираются в главном служебном модуле станции</a:t>
            </a:r>
            <a:endParaRPr lang="ru-RU" sz="1200" dirty="0">
              <a:solidFill>
                <a:srgbClr val="00B050"/>
              </a:solidFill>
              <a:latin typeface="Roboto Slab"/>
            </a:endParaRP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719138" y="2405687"/>
            <a:ext cx="5361449" cy="609716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srgbClr val="00B050"/>
                </a:solidFill>
                <a:latin typeface="Roboto Slab"/>
              </a:rPr>
              <a:t>Под звон колокола </a:t>
            </a:r>
            <a:r>
              <a:rPr lang="ru-RU" sz="1200" dirty="0" smtClean="0">
                <a:solidFill>
                  <a:srgbClr val="00B050"/>
                </a:solidFill>
                <a:latin typeface="Roboto Slab"/>
              </a:rPr>
              <a:t>космонавты</a:t>
            </a:r>
          </a:p>
          <a:p>
            <a:pPr algn="ctr"/>
            <a:r>
              <a:rPr lang="ru-RU" sz="1200" dirty="0" smtClean="0">
                <a:solidFill>
                  <a:srgbClr val="00B050"/>
                </a:solidFill>
                <a:latin typeface="Roboto Slab"/>
              </a:rPr>
              <a:t>просыпаются</a:t>
            </a:r>
            <a:endParaRPr lang="ru-RU" sz="1200" dirty="0">
              <a:solidFill>
                <a:srgbClr val="00B050"/>
              </a:solidFill>
              <a:latin typeface="Roboto Slab"/>
            </a:endParaRPr>
          </a:p>
        </p:txBody>
      </p:sp>
      <p:sp>
        <p:nvSpPr>
          <p:cNvPr id="16" name="Скругленный прямоугольник 15">
            <a:hlinkClick r:id="rId5" action="ppaction://hlinksldjump"/>
          </p:cNvPr>
          <p:cNvSpPr/>
          <p:nvPr/>
        </p:nvSpPr>
        <p:spPr>
          <a:xfrm>
            <a:off x="719138" y="3148626"/>
            <a:ext cx="5361449" cy="609716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srgbClr val="00B050"/>
                </a:solidFill>
                <a:latin typeface="Roboto Slab"/>
              </a:rPr>
              <a:t>В </a:t>
            </a:r>
            <a:r>
              <a:rPr lang="ru-RU" sz="1200" dirty="0">
                <a:solidFill>
                  <a:srgbClr val="00B050"/>
                </a:solidFill>
                <a:latin typeface="Roboto Slab"/>
              </a:rPr>
              <a:t>колокол бьют каждый раз, когда происходит смена командира</a:t>
            </a:r>
          </a:p>
        </p:txBody>
      </p:sp>
      <p:sp>
        <p:nvSpPr>
          <p:cNvPr id="17" name="Скругленный прямоугольник 16">
            <a:hlinkClick r:id="rId3" action="ppaction://hlinksldjump"/>
          </p:cNvPr>
          <p:cNvSpPr/>
          <p:nvPr/>
        </p:nvSpPr>
        <p:spPr>
          <a:xfrm>
            <a:off x="719138" y="3891565"/>
            <a:ext cx="5361449" cy="609716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srgbClr val="00B050"/>
                </a:solidFill>
                <a:latin typeface="Roboto Slab"/>
              </a:rPr>
              <a:t>В колокол бьют в случае </a:t>
            </a:r>
            <a:r>
              <a:rPr lang="ru-RU" sz="1200" dirty="0" smtClean="0">
                <a:solidFill>
                  <a:srgbClr val="00B050"/>
                </a:solidFill>
                <a:latin typeface="Roboto Slab"/>
              </a:rPr>
              <a:t>чрезвычайного</a:t>
            </a:r>
          </a:p>
          <a:p>
            <a:pPr algn="ctr"/>
            <a:r>
              <a:rPr lang="ru-RU" sz="1200" dirty="0" smtClean="0">
                <a:solidFill>
                  <a:srgbClr val="00B050"/>
                </a:solidFill>
                <a:latin typeface="Roboto Slab"/>
              </a:rPr>
              <a:t> </a:t>
            </a:r>
            <a:r>
              <a:rPr lang="ru-RU" sz="1200" dirty="0">
                <a:solidFill>
                  <a:srgbClr val="00B050"/>
                </a:solidFill>
                <a:latin typeface="Roboto Slab"/>
              </a:rPr>
              <a:t>происшествия</a:t>
            </a:r>
          </a:p>
        </p:txBody>
      </p:sp>
    </p:spTree>
    <p:extLst>
      <p:ext uri="{BB962C8B-B14F-4D97-AF65-F5344CB8AC3E}">
        <p14:creationId xmlns:p14="http://schemas.microsoft.com/office/powerpoint/2010/main" val="2668312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81193" y="2290566"/>
            <a:ext cx="4943670" cy="5176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400" dirty="0">
                <a:solidFill>
                  <a:prstClr val="black"/>
                </a:solidFill>
              </a:rPr>
              <a:t>В колокол на Международной космической станции бьют каждый раз, когда происходит смена командира.</a:t>
            </a:r>
          </a:p>
        </p:txBody>
      </p:sp>
      <p:pic>
        <p:nvPicPr>
          <p:cNvPr id="9" name="Picture 2" descr="Картинки по запросу Колокол на МКС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4" r="24982"/>
          <a:stretch/>
        </p:blipFill>
        <p:spPr bwMode="auto">
          <a:xfrm>
            <a:off x="721895" y="1416838"/>
            <a:ext cx="2181726" cy="2252712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7585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488446" y="2071651"/>
            <a:ext cx="4936417" cy="955472"/>
            <a:chOff x="719138" y="1021707"/>
            <a:chExt cx="3826763" cy="955472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19138" y="1546292"/>
              <a:ext cx="3826763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ru-RU" sz="1400" dirty="0">
                  <a:solidFill>
                    <a:prstClr val="black"/>
                  </a:solidFill>
                </a:rPr>
                <a:t>В колокол на Международной космической станции бьют каждый раз, когда происходит смена командира.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9138" y="1021707"/>
              <a:ext cx="201016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77"/>
              <a:r>
                <a:rPr lang="ru-RU" sz="1600" dirty="0">
                  <a:solidFill>
                    <a:prstClr val="black"/>
                  </a:solidFill>
                  <a:latin typeface="Roboto Slab"/>
                </a:rPr>
                <a:t>Правильный ответ</a:t>
              </a: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pic>
        <p:nvPicPr>
          <p:cNvPr id="14" name="Picture 2" descr="Картинки по запросу Колокол на МКС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4" r="24982"/>
          <a:stretch/>
        </p:blipFill>
        <p:spPr bwMode="auto">
          <a:xfrm>
            <a:off x="721895" y="1416838"/>
            <a:ext cx="2181726" cy="2252712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831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723899" y="1136564"/>
            <a:ext cx="5474556" cy="4924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Roboto Slab"/>
              </a:rPr>
              <a:t>Какой фильм обязательно смотрят по традиции перед полётом русские космонавты?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719138" y="1897947"/>
            <a:ext cx="5361449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 smtClean="0">
                <a:solidFill>
                  <a:srgbClr val="00B050"/>
                </a:solidFill>
                <a:latin typeface="Roboto Slab"/>
              </a:rPr>
              <a:t>«Белое </a:t>
            </a:r>
            <a:r>
              <a:rPr lang="ru-RU" sz="1400" dirty="0">
                <a:solidFill>
                  <a:srgbClr val="00B050"/>
                </a:solidFill>
                <a:latin typeface="Roboto Slab"/>
              </a:rPr>
              <a:t>солнце </a:t>
            </a:r>
            <a:r>
              <a:rPr lang="ru-RU" sz="1400" dirty="0" smtClean="0">
                <a:solidFill>
                  <a:srgbClr val="00B050"/>
                </a:solidFill>
                <a:latin typeface="Roboto Slab"/>
              </a:rPr>
              <a:t>пустыни»</a:t>
            </a:r>
            <a:endParaRPr lang="ru-RU" sz="1400" dirty="0">
              <a:solidFill>
                <a:srgbClr val="00B050"/>
              </a:solidFill>
              <a:latin typeface="Roboto Slab"/>
            </a:endParaRP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кругленный прямоугольник 13">
            <a:hlinkClick r:id="rId5" action="ppaction://hlinksldjump"/>
          </p:cNvPr>
          <p:cNvSpPr/>
          <p:nvPr/>
        </p:nvSpPr>
        <p:spPr>
          <a:xfrm>
            <a:off x="719138" y="2473388"/>
            <a:ext cx="5361449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 smtClean="0">
                <a:solidFill>
                  <a:srgbClr val="00B050"/>
                </a:solidFill>
                <a:latin typeface="Roboto Slab"/>
              </a:rPr>
              <a:t>«</a:t>
            </a:r>
            <a:r>
              <a:rPr lang="ru-RU" sz="1400" dirty="0">
                <a:solidFill>
                  <a:srgbClr val="00B050"/>
                </a:solidFill>
                <a:latin typeface="Roboto Slab"/>
              </a:rPr>
              <a:t>Операция "Ы"</a:t>
            </a:r>
            <a:r>
              <a:rPr lang="ru-RU" sz="1400" dirty="0" smtClean="0">
                <a:solidFill>
                  <a:srgbClr val="00B050"/>
                </a:solidFill>
                <a:latin typeface="Roboto Slab"/>
              </a:rPr>
              <a:t> </a:t>
            </a:r>
            <a:r>
              <a:rPr lang="ru-RU" sz="1400" dirty="0">
                <a:solidFill>
                  <a:srgbClr val="00B050"/>
                </a:solidFill>
                <a:latin typeface="Roboto Slab"/>
              </a:rPr>
              <a:t>и другие приключения </a:t>
            </a:r>
            <a:r>
              <a:rPr lang="ru-RU" sz="1400" dirty="0" smtClean="0">
                <a:solidFill>
                  <a:srgbClr val="00B050"/>
                </a:solidFill>
                <a:latin typeface="Roboto Slab"/>
              </a:rPr>
              <a:t>Шурика»</a:t>
            </a:r>
            <a:endParaRPr lang="ru-RU" sz="1400" dirty="0">
              <a:solidFill>
                <a:srgbClr val="00B050"/>
              </a:solidFill>
              <a:latin typeface="Roboto Slab"/>
            </a:endParaRPr>
          </a:p>
        </p:txBody>
      </p:sp>
      <p:sp>
        <p:nvSpPr>
          <p:cNvPr id="16" name="Скругленный прямоугольник 15">
            <a:hlinkClick r:id="rId5" action="ppaction://hlinksldjump"/>
          </p:cNvPr>
          <p:cNvSpPr/>
          <p:nvPr/>
        </p:nvSpPr>
        <p:spPr>
          <a:xfrm>
            <a:off x="719138" y="3048829"/>
            <a:ext cx="5361449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 smtClean="0">
                <a:solidFill>
                  <a:srgbClr val="00B050"/>
                </a:solidFill>
                <a:latin typeface="Roboto Slab"/>
              </a:rPr>
              <a:t>«Место </a:t>
            </a:r>
            <a:r>
              <a:rPr lang="ru-RU" sz="1400" dirty="0">
                <a:solidFill>
                  <a:srgbClr val="00B050"/>
                </a:solidFill>
                <a:latin typeface="Roboto Slab"/>
              </a:rPr>
              <a:t>встречи изменить </a:t>
            </a:r>
            <a:r>
              <a:rPr lang="ru-RU" sz="1400" dirty="0" smtClean="0">
                <a:solidFill>
                  <a:srgbClr val="00B050"/>
                </a:solidFill>
                <a:latin typeface="Roboto Slab"/>
              </a:rPr>
              <a:t>нельзя»</a:t>
            </a:r>
            <a:endParaRPr lang="ru-RU" sz="1400" dirty="0">
              <a:solidFill>
                <a:srgbClr val="00B050"/>
              </a:solidFill>
              <a:latin typeface="Roboto Slab"/>
            </a:endParaRPr>
          </a:p>
        </p:txBody>
      </p:sp>
      <p:sp>
        <p:nvSpPr>
          <p:cNvPr id="17" name="Скругленный прямоугольник 16">
            <a:hlinkClick r:id="rId5" action="ppaction://hlinksldjump"/>
          </p:cNvPr>
          <p:cNvSpPr/>
          <p:nvPr/>
        </p:nvSpPr>
        <p:spPr>
          <a:xfrm>
            <a:off x="719138" y="3624269"/>
            <a:ext cx="5361449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 smtClean="0">
                <a:solidFill>
                  <a:srgbClr val="00B050"/>
                </a:solidFill>
                <a:latin typeface="Roboto Slab"/>
              </a:rPr>
              <a:t>«Москва </a:t>
            </a:r>
            <a:r>
              <a:rPr lang="ru-RU" sz="1400" dirty="0">
                <a:solidFill>
                  <a:srgbClr val="00B050"/>
                </a:solidFill>
                <a:latin typeface="Roboto Slab"/>
              </a:rPr>
              <a:t>слезам не </a:t>
            </a:r>
            <a:r>
              <a:rPr lang="ru-RU" sz="1400" dirty="0" smtClean="0">
                <a:solidFill>
                  <a:srgbClr val="00B050"/>
                </a:solidFill>
                <a:latin typeface="Roboto Slab"/>
              </a:rPr>
              <a:t>верит»</a:t>
            </a:r>
            <a:endParaRPr lang="ru-RU" sz="1400" dirty="0">
              <a:solidFill>
                <a:srgbClr val="00B050"/>
              </a:solidFill>
              <a:latin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val="2643624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80355" y="955923"/>
            <a:ext cx="5528136" cy="32316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200" dirty="0">
                <a:solidFill>
                  <a:prstClr val="black"/>
                </a:solidFill>
              </a:rPr>
              <a:t>У наших космонавтов сложилась интересная традиция: смотреть накануне старта фильм «Белое солнце пустыни». </a:t>
            </a:r>
          </a:p>
          <a:p>
            <a:pPr defTabSz="914377">
              <a:lnSpc>
                <a:spcPct val="125000"/>
              </a:lnSpc>
            </a:pPr>
            <a:endParaRPr lang="ru-RU" sz="1200" dirty="0" smtClean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r>
              <a:rPr lang="ru-RU" sz="1200" dirty="0" smtClean="0">
                <a:solidFill>
                  <a:prstClr val="black"/>
                </a:solidFill>
              </a:rPr>
              <a:t>Есть </a:t>
            </a:r>
            <a:r>
              <a:rPr lang="ru-RU" sz="1200" dirty="0">
                <a:solidFill>
                  <a:prstClr val="black"/>
                </a:solidFill>
              </a:rPr>
              <a:t>несколько версий появления этой традиции. Согласно одной из них, после гибели трёх космонавтов корабля «Союз-11» экипаж «Союза-12» был сокращён до двух человек. Перед стартом в космос они посмотрели фильм «Белое солнце пустыни», а после полёта говорили, что товарищ Сухов стал незримым 3-м членом экипажа и помогал им в трудные минуты. </a:t>
            </a:r>
            <a:endParaRPr lang="ru-RU" sz="1200" dirty="0" smtClean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endParaRPr lang="ru-RU" sz="1200" dirty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r>
              <a:rPr lang="ru-RU" sz="1200" dirty="0" smtClean="0">
                <a:solidFill>
                  <a:prstClr val="black"/>
                </a:solidFill>
              </a:rPr>
              <a:t>С </a:t>
            </a:r>
            <a:r>
              <a:rPr lang="ru-RU" sz="1200" dirty="0">
                <a:solidFill>
                  <a:prstClr val="black"/>
                </a:solidFill>
              </a:rPr>
              <a:t>тех пор просмотр этой ленты стал традицией для всех советских, а затем и российских космонавтов. Ритуалу нашли и практическое применение: на примерах из фильма космонавтов учат работе с камерой и построению плана съёмки.</a:t>
            </a:r>
          </a:p>
        </p:txBody>
      </p:sp>
      <p:pic>
        <p:nvPicPr>
          <p:cNvPr id="12" name="Picture 2" descr="Картинки по запросу белое солнце пустыни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7" r="21082"/>
          <a:stretch/>
        </p:blipFill>
        <p:spPr bwMode="auto">
          <a:xfrm>
            <a:off x="727415" y="1444950"/>
            <a:ext cx="2223287" cy="22536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2219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266742" y="869001"/>
            <a:ext cx="4886992" cy="3842695"/>
            <a:chOff x="719138" y="1021707"/>
            <a:chExt cx="3834498" cy="3842695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26873" y="1401916"/>
              <a:ext cx="3826763" cy="346248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defTabSz="914377">
                <a:lnSpc>
                  <a:spcPct val="125000"/>
                </a:lnSpc>
              </a:pPr>
              <a:r>
                <a:rPr lang="ru-RU" sz="1200" dirty="0">
                  <a:solidFill>
                    <a:prstClr val="black"/>
                  </a:solidFill>
                </a:rPr>
                <a:t>У наших космонавтов сложилась интересная традиция: смотреть накануне старта фильм «Белое солнце пустыни». </a:t>
              </a:r>
            </a:p>
            <a:p>
              <a:pPr defTabSz="914377">
                <a:lnSpc>
                  <a:spcPct val="125000"/>
                </a:lnSpc>
              </a:pPr>
              <a:endParaRPr lang="ru-RU" sz="1200" dirty="0">
                <a:solidFill>
                  <a:prstClr val="black"/>
                </a:solidFill>
              </a:endParaRPr>
            </a:p>
            <a:p>
              <a:pPr defTabSz="914377">
                <a:lnSpc>
                  <a:spcPct val="125000"/>
                </a:lnSpc>
              </a:pPr>
              <a:r>
                <a:rPr lang="ru-RU" sz="1200" dirty="0">
                  <a:solidFill>
                    <a:prstClr val="black"/>
                  </a:solidFill>
                </a:rPr>
                <a:t>Есть несколько версий появления этой традиции. Согласно одной из них, после гибели трёх космонавтов корабля «Союз-11» экипаж «Союза-12» был сокращён до двух человек. Перед стартом в космос они посмотрели фильм «Белое солнце пустыни», а после полёта говорили, что товарищ Сухов стал незримым 3-м членом экипажа и помогал им в трудные минуты. </a:t>
              </a:r>
              <a:endParaRPr lang="ru-RU" sz="1200" dirty="0" smtClean="0">
                <a:solidFill>
                  <a:prstClr val="black"/>
                </a:solidFill>
              </a:endParaRPr>
            </a:p>
            <a:p>
              <a:pPr defTabSz="914377">
                <a:lnSpc>
                  <a:spcPct val="125000"/>
                </a:lnSpc>
              </a:pPr>
              <a:endParaRPr lang="ru-RU" sz="1200" dirty="0" smtClean="0">
                <a:solidFill>
                  <a:prstClr val="black"/>
                </a:solidFill>
              </a:endParaRPr>
            </a:p>
            <a:p>
              <a:pPr defTabSz="914377">
                <a:lnSpc>
                  <a:spcPct val="125000"/>
                </a:lnSpc>
              </a:pPr>
              <a:r>
                <a:rPr lang="ru-RU" sz="1200" dirty="0" smtClean="0">
                  <a:solidFill>
                    <a:prstClr val="black"/>
                  </a:solidFill>
                </a:rPr>
                <a:t>С </a:t>
              </a:r>
              <a:r>
                <a:rPr lang="ru-RU" sz="1200" dirty="0">
                  <a:solidFill>
                    <a:prstClr val="black"/>
                  </a:solidFill>
                </a:rPr>
                <a:t>тех пор просмотр этой ленты стал традицией для всех советских, а затем и российских космонавтов. Ритуалу нашли и практическое применение: на примерах из фильма космонавтов учат работе с камерой и построению плана съёмки.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9138" y="1021707"/>
              <a:ext cx="201016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77"/>
              <a:r>
                <a:rPr lang="ru-RU" sz="1600" dirty="0">
                  <a:solidFill>
                    <a:prstClr val="black"/>
                  </a:solidFill>
                  <a:latin typeface="Roboto Slab"/>
                </a:rPr>
                <a:t>Правильный ответ</a:t>
              </a: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pic>
        <p:nvPicPr>
          <p:cNvPr id="12" name="Picture 2" descr="Картинки по запросу белое солнце пустыни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7" r="21082"/>
          <a:stretch/>
        </p:blipFill>
        <p:spPr bwMode="auto">
          <a:xfrm>
            <a:off x="727415" y="1444950"/>
            <a:ext cx="2223287" cy="22536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438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723899" y="1741145"/>
            <a:ext cx="5474556" cy="4924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Roboto Slab"/>
              </a:rPr>
              <a:t>В какой день недели не осуществляются старты русских космических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кораблей?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719932" y="3255933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 smtClean="0">
                <a:solidFill>
                  <a:srgbClr val="00B050"/>
                </a:solidFill>
                <a:latin typeface="Roboto Slab"/>
              </a:rPr>
              <a:t>Понедельник</a:t>
            </a:r>
            <a:endParaRPr lang="ru-RU" sz="1800" dirty="0">
              <a:solidFill>
                <a:srgbClr val="00B050"/>
              </a:solidFill>
              <a:latin typeface="Roboto Slab"/>
            </a:endParaRPr>
          </a:p>
        </p:txBody>
      </p:sp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3312475" y="3890975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Roboto Slab"/>
              </a:rPr>
              <a:t>Воскресенье</a:t>
            </a:r>
          </a:p>
        </p:txBody>
      </p:sp>
      <p:sp>
        <p:nvSpPr>
          <p:cNvPr id="9" name="Скругленный прямоугольник 8">
            <a:hlinkClick r:id="rId4" action="ppaction://hlinksldjump"/>
          </p:cNvPr>
          <p:cNvSpPr/>
          <p:nvPr/>
        </p:nvSpPr>
        <p:spPr>
          <a:xfrm>
            <a:off x="3312475" y="3255932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Roboto Slab"/>
              </a:rPr>
              <a:t>Среда</a:t>
            </a: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719932" y="3890975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Roboto Slab"/>
              </a:rPr>
              <a:t>Пятница</a:t>
            </a: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5393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81193" y="944043"/>
            <a:ext cx="4943670" cy="32106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400" dirty="0">
                <a:solidFill>
                  <a:prstClr val="black"/>
                </a:solidFill>
              </a:rPr>
              <a:t>Известно, что знаменитый Генеральный конструктор Сергей </a:t>
            </a:r>
            <a:r>
              <a:rPr lang="ru-RU" sz="1400" dirty="0" smtClean="0">
                <a:solidFill>
                  <a:prstClr val="black"/>
                </a:solidFill>
              </a:rPr>
              <a:t>Королёв </a:t>
            </a:r>
            <a:r>
              <a:rPr lang="ru-RU" sz="1400" dirty="0">
                <a:solidFill>
                  <a:prstClr val="black"/>
                </a:solidFill>
              </a:rPr>
              <a:t>не любил старты по понедельникам и всегда переносил дату, если она </a:t>
            </a:r>
            <a:r>
              <a:rPr lang="ru-RU" sz="1400" dirty="0" smtClean="0">
                <a:solidFill>
                  <a:prstClr val="black"/>
                </a:solidFill>
              </a:rPr>
              <a:t>попадала </a:t>
            </a:r>
            <a:r>
              <a:rPr lang="ru-RU" sz="1400" dirty="0">
                <a:solidFill>
                  <a:prstClr val="black"/>
                </a:solidFill>
              </a:rPr>
              <a:t>на этот день недели. </a:t>
            </a:r>
            <a:r>
              <a:rPr lang="ru-RU" sz="1400" dirty="0" smtClean="0">
                <a:solidFill>
                  <a:prstClr val="black"/>
                </a:solidFill>
              </a:rPr>
              <a:t>Почему </a:t>
            </a:r>
            <a:r>
              <a:rPr lang="ru-RU" sz="1400" dirty="0">
                <a:solidFill>
                  <a:prstClr val="black"/>
                </a:solidFill>
              </a:rPr>
              <a:t>– так и осталось большой загадкой</a:t>
            </a:r>
            <a:r>
              <a:rPr lang="ru-RU" sz="1400" dirty="0" smtClean="0">
                <a:solidFill>
                  <a:prstClr val="black"/>
                </a:solidFill>
              </a:rPr>
              <a:t>.</a:t>
            </a:r>
          </a:p>
          <a:p>
            <a:pPr defTabSz="914377">
              <a:lnSpc>
                <a:spcPct val="125000"/>
              </a:lnSpc>
            </a:pPr>
            <a:endParaRPr lang="ru-RU" sz="1400" dirty="0" smtClean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r>
              <a:rPr lang="ru-RU" sz="1400" dirty="0" smtClean="0">
                <a:solidFill>
                  <a:prstClr val="black"/>
                </a:solidFill>
              </a:rPr>
              <a:t>Тем </a:t>
            </a:r>
            <a:r>
              <a:rPr lang="ru-RU" sz="1400" dirty="0">
                <a:solidFill>
                  <a:prstClr val="black"/>
                </a:solidFill>
              </a:rPr>
              <a:t>не менее свою точку зрения </a:t>
            </a:r>
            <a:r>
              <a:rPr lang="ru-RU" sz="1400" dirty="0" smtClean="0">
                <a:solidFill>
                  <a:prstClr val="black"/>
                </a:solidFill>
              </a:rPr>
              <a:t>Королёв </a:t>
            </a:r>
            <a:r>
              <a:rPr lang="ru-RU" sz="1400" dirty="0">
                <a:solidFill>
                  <a:prstClr val="black"/>
                </a:solidFill>
              </a:rPr>
              <a:t>отстаивал на самом верху, часто конфликтуя из-за этого. Первые три года космической эры корабли по понедельникам не запускали. Затем начали запускать, произошло несколько аварий. </a:t>
            </a:r>
            <a:r>
              <a:rPr lang="ru-RU" sz="1400" dirty="0" smtClean="0">
                <a:solidFill>
                  <a:prstClr val="black"/>
                </a:solidFill>
              </a:rPr>
              <a:t>С </a:t>
            </a:r>
            <a:r>
              <a:rPr lang="ru-RU" sz="1400" dirty="0">
                <a:solidFill>
                  <a:prstClr val="black"/>
                </a:solidFill>
              </a:rPr>
              <a:t>1965 года понедельник считается в </a:t>
            </a:r>
            <a:r>
              <a:rPr lang="ru-RU" sz="1400" dirty="0" smtClean="0">
                <a:solidFill>
                  <a:prstClr val="black"/>
                </a:solidFill>
              </a:rPr>
              <a:t>отечественной космонавтике чуть ли не </a:t>
            </a:r>
            <a:r>
              <a:rPr lang="ru-RU" sz="1400" dirty="0">
                <a:solidFill>
                  <a:prstClr val="black"/>
                </a:solidFill>
              </a:rPr>
              <a:t>официальным </a:t>
            </a:r>
            <a:r>
              <a:rPr lang="ru-RU" sz="1400" dirty="0" smtClean="0">
                <a:solidFill>
                  <a:prstClr val="black"/>
                </a:solidFill>
              </a:rPr>
              <a:t>«</a:t>
            </a:r>
            <a:r>
              <a:rPr lang="ru-RU" sz="1400" dirty="0" err="1" smtClean="0">
                <a:solidFill>
                  <a:prstClr val="black"/>
                </a:solidFill>
              </a:rPr>
              <a:t>нестартовым</a:t>
            </a:r>
            <a:r>
              <a:rPr lang="ru-RU" sz="1400" dirty="0" smtClean="0">
                <a:solidFill>
                  <a:prstClr val="black"/>
                </a:solidFill>
              </a:rPr>
              <a:t>» </a:t>
            </a:r>
            <a:r>
              <a:rPr lang="ru-RU" sz="1400" dirty="0">
                <a:solidFill>
                  <a:prstClr val="black"/>
                </a:solidFill>
              </a:rPr>
              <a:t>днём.</a:t>
            </a:r>
          </a:p>
        </p:txBody>
      </p:sp>
      <p:pic>
        <p:nvPicPr>
          <p:cNvPr id="9" name="Picture 2" descr="Картинки по запросу старт космического корабля королёв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48" b="11852"/>
          <a:stretch/>
        </p:blipFill>
        <p:spPr bwMode="auto">
          <a:xfrm>
            <a:off x="649454" y="1411787"/>
            <a:ext cx="2266784" cy="2275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526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398295" y="994433"/>
            <a:ext cx="4936417" cy="3109908"/>
            <a:chOff x="719138" y="1021707"/>
            <a:chExt cx="3826763" cy="3109908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19138" y="1546292"/>
              <a:ext cx="3826763" cy="258532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ru-RU" sz="1400" dirty="0">
                  <a:solidFill>
                    <a:prstClr val="black"/>
                  </a:solidFill>
                </a:rPr>
                <a:t>Известно, что знаменитый Генеральный конструктор Сергей Королёв не любил старты по понедельникам и всегда переносил дату, если она попадала на этот день недели. Почему – так и осталось большой загадкой.</a:t>
              </a:r>
            </a:p>
            <a:p>
              <a:endParaRPr lang="ru-RU" sz="1400" dirty="0">
                <a:solidFill>
                  <a:prstClr val="black"/>
                </a:solidFill>
              </a:endParaRPr>
            </a:p>
            <a:p>
              <a:r>
                <a:rPr lang="ru-RU" sz="1400" dirty="0">
                  <a:solidFill>
                    <a:prstClr val="black"/>
                  </a:solidFill>
                </a:rPr>
                <a:t>Тем не менее свою точку зрения Королёв отстаивал на самом верху, часто конфликтуя из-за этого. Первые три года космической эры корабли по понедельникам не запускали. Затем начали запускать, произошло несколько аварий. С 1965 года понедельник считается в отечественной космонавтике чуть ли не официальным </a:t>
              </a:r>
              <a:r>
                <a:rPr lang="ru-RU" sz="1400" dirty="0" smtClean="0">
                  <a:solidFill>
                    <a:prstClr val="black"/>
                  </a:solidFill>
                </a:rPr>
                <a:t>«</a:t>
              </a:r>
              <a:r>
                <a:rPr lang="ru-RU" sz="1400" dirty="0" err="1" smtClean="0">
                  <a:solidFill>
                    <a:prstClr val="black"/>
                  </a:solidFill>
                </a:rPr>
                <a:t>нестартовым</a:t>
              </a:r>
              <a:r>
                <a:rPr lang="ru-RU" sz="1400" dirty="0" smtClean="0">
                  <a:solidFill>
                    <a:prstClr val="black"/>
                  </a:solidFill>
                </a:rPr>
                <a:t>» днём</a:t>
              </a:r>
              <a:r>
                <a:rPr lang="ru-RU" sz="1400" dirty="0">
                  <a:solidFill>
                    <a:prstClr val="black"/>
                  </a:solidFill>
                </a:rPr>
                <a:t>.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9138" y="1021707"/>
              <a:ext cx="201016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77"/>
              <a:r>
                <a:rPr lang="ru-RU" sz="1600" dirty="0">
                  <a:solidFill>
                    <a:prstClr val="black"/>
                  </a:solidFill>
                  <a:latin typeface="Roboto Slab"/>
                </a:rPr>
                <a:t>Правильный ответ</a:t>
              </a: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pic>
        <p:nvPicPr>
          <p:cNvPr id="13" name="Picture 2" descr="Картинки по запросу старт космического корабля королёв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48" b="11852"/>
          <a:stretch/>
        </p:blipFill>
        <p:spPr bwMode="auto">
          <a:xfrm>
            <a:off x="649454" y="1411787"/>
            <a:ext cx="2266784" cy="2275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1952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723899" y="1618035"/>
            <a:ext cx="4991101" cy="73866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Roboto Slab"/>
              </a:rPr>
              <a:t>Какая дата считается у космонавтов «чёрной», и никогда на это число не назначается запуск космического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корабля?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719932" y="3255933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Roboto Slab"/>
              </a:rPr>
              <a:t>13 августа</a:t>
            </a:r>
          </a:p>
        </p:txBody>
      </p:sp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3312475" y="3884707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Roboto Slab"/>
              </a:rPr>
              <a:t>24 октября</a:t>
            </a:r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3312475" y="3255932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Roboto Slab"/>
              </a:rPr>
              <a:t>12 апреля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932" y="3897242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Roboto Slab"/>
              </a:rPr>
              <a:t>13 мая</a:t>
            </a: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4285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Вернуться назад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94295" y="988281"/>
            <a:ext cx="5473700" cy="29623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400" dirty="0">
                <a:solidFill>
                  <a:prstClr val="black"/>
                </a:solidFill>
              </a:rPr>
              <a:t>12 апреля 1961 года советский космонавт Юрий Алексеевич Гагарин совершил первый в мире орбитальный облёт планеты Земля на космическом корабле «</a:t>
            </a:r>
            <a:r>
              <a:rPr lang="ru-RU" sz="1400" dirty="0" smtClean="0">
                <a:solidFill>
                  <a:prstClr val="black"/>
                </a:solidFill>
              </a:rPr>
              <a:t>Восток-1».</a:t>
            </a:r>
            <a:endParaRPr lang="ru-RU" sz="1400" dirty="0" smtClean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endParaRPr lang="ru-RU" sz="1400" dirty="0" smtClean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r>
              <a:rPr lang="ru-RU" sz="1400" dirty="0" smtClean="0">
                <a:solidFill>
                  <a:prstClr val="black"/>
                </a:solidFill>
              </a:rPr>
              <a:t>В </a:t>
            </a:r>
            <a:r>
              <a:rPr lang="ru-RU" sz="1400" dirty="0">
                <a:solidFill>
                  <a:prstClr val="black"/>
                </a:solidFill>
              </a:rPr>
              <a:t>ознаменование первого полёта человека в космос </a:t>
            </a:r>
            <a:r>
              <a:rPr lang="ru-RU" sz="1400" dirty="0" smtClean="0">
                <a:solidFill>
                  <a:prstClr val="black"/>
                </a:solidFill>
              </a:rPr>
              <a:t>Указом </a:t>
            </a:r>
            <a:r>
              <a:rPr lang="ru-RU" sz="1400" dirty="0">
                <a:solidFill>
                  <a:prstClr val="black"/>
                </a:solidFill>
              </a:rPr>
              <a:t>Президиума Верховного Совета СССР от 9 апреля 1962 года был установлен праздник </a:t>
            </a:r>
            <a:r>
              <a:rPr lang="ru-RU" sz="1400" dirty="0" smtClean="0">
                <a:solidFill>
                  <a:prstClr val="black"/>
                </a:solidFill>
              </a:rPr>
              <a:t>– </a:t>
            </a:r>
            <a:r>
              <a:rPr lang="ru-RU" sz="1400" dirty="0">
                <a:solidFill>
                  <a:prstClr val="black"/>
                </a:solidFill>
              </a:rPr>
              <a:t>День космонавтики. А 7 апреля 2011 года в честь пятидесятой годовщины полёта человека в космос Генеральная Ассамблея ООН провозгласила 12 апреля Международным днём полёта человека в космос, который ежегодно отмечается на международном уровне.</a:t>
            </a:r>
          </a:p>
        </p:txBody>
      </p:sp>
      <p:pic>
        <p:nvPicPr>
          <p:cNvPr id="1026" name="Picture 2" descr="Картинки по запросу юрий гагарин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5" r="21564" b="5799"/>
          <a:stretch/>
        </p:blipFill>
        <p:spPr bwMode="auto">
          <a:xfrm>
            <a:off x="730289" y="1339055"/>
            <a:ext cx="2198793" cy="226080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4025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81193" y="1068212"/>
            <a:ext cx="4943670" cy="29623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400" dirty="0">
                <a:solidFill>
                  <a:prstClr val="black"/>
                </a:solidFill>
              </a:rPr>
              <a:t>24 октября у космонавтов считается несчастливым днём. В этот день не производят пусков. В 1960 году при подготовке к запуску баллистической ракеты Р-16 произошёл взрыв, в результате которого погибло 78 человек. </a:t>
            </a:r>
            <a:endParaRPr lang="ru-RU" sz="1400" dirty="0" smtClean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endParaRPr lang="ru-RU" sz="1400" dirty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r>
              <a:rPr lang="ru-RU" sz="1400" dirty="0" smtClean="0">
                <a:solidFill>
                  <a:prstClr val="black"/>
                </a:solidFill>
              </a:rPr>
              <a:t>Ровно </a:t>
            </a:r>
            <a:r>
              <a:rPr lang="ru-RU" sz="1400" dirty="0">
                <a:solidFill>
                  <a:prstClr val="black"/>
                </a:solidFill>
              </a:rPr>
              <a:t>через три года, 24 октября 1963 года, там же опять взорвалась ракета, и снова были жертвы. С тех пор 24 октября считается «чёрным» днём в космонавтике. В этот день принято вспоминать всех, кто погиб при освоении космоса. </a:t>
            </a:r>
          </a:p>
        </p:txBody>
      </p:sp>
      <p:pic>
        <p:nvPicPr>
          <p:cNvPr id="12" name="Picture 2" descr="http://licey-36.ru/up/news/2015_news/20150604/ly36_2015-06-04_0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58" y="1434150"/>
            <a:ext cx="2273880" cy="2275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2781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382523" y="1124517"/>
            <a:ext cx="4936417" cy="2894465"/>
            <a:chOff x="719138" y="1021707"/>
            <a:chExt cx="3826763" cy="2894465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19138" y="1546292"/>
              <a:ext cx="3826763" cy="236988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ru-RU" sz="1400" dirty="0">
                  <a:solidFill>
                    <a:prstClr val="black"/>
                  </a:solidFill>
                </a:rPr>
                <a:t>24 октября у космонавтов считается несчастливым днём. В этот день не производят пусков. В 1960 году при подготовке к запуску баллистической ракеты Р-16 произошёл взрыв, в результате которого погибло 78 человек. </a:t>
              </a:r>
              <a:endParaRPr lang="ru-RU" sz="1400" dirty="0" smtClean="0">
                <a:solidFill>
                  <a:prstClr val="black"/>
                </a:solidFill>
              </a:endParaRPr>
            </a:p>
            <a:p>
              <a:endParaRPr lang="ru-RU" sz="1400" dirty="0">
                <a:solidFill>
                  <a:prstClr val="black"/>
                </a:solidFill>
              </a:endParaRPr>
            </a:p>
            <a:p>
              <a:r>
                <a:rPr lang="ru-RU" sz="1400" dirty="0" smtClean="0">
                  <a:solidFill>
                    <a:prstClr val="black"/>
                  </a:solidFill>
                </a:rPr>
                <a:t>Ровно </a:t>
              </a:r>
              <a:r>
                <a:rPr lang="ru-RU" sz="1400" dirty="0">
                  <a:solidFill>
                    <a:prstClr val="black"/>
                  </a:solidFill>
                </a:rPr>
                <a:t>через три года, 24 октября 1963 года, там же опять взорвалась ракета, и снова были жертвы. С тех пор 24 октября считается «чёрным» днём в космонавтике. В этот день принято вспоминать всех, кто погиб при освоении космоса. 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9138" y="1021707"/>
              <a:ext cx="201016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77"/>
              <a:r>
                <a:rPr lang="ru-RU" sz="1600" dirty="0">
                  <a:solidFill>
                    <a:prstClr val="black"/>
                  </a:solidFill>
                  <a:latin typeface="Roboto Slab"/>
                </a:rPr>
                <a:t>Правильный ответ</a:t>
              </a: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pic>
        <p:nvPicPr>
          <p:cNvPr id="12" name="Picture 2" descr="http://licey-36.ru/up/news/2015_news/20150604/ly36_2015-06-04_02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58" y="1434150"/>
            <a:ext cx="2273880" cy="2275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6660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841374" y="1571196"/>
            <a:ext cx="4991101" cy="73866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Roboto Slab"/>
              </a:rPr>
              <a:t>Кем был придуман обратный отсчёт, который неизменно сопровождает запуск космических ракет? 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719932" y="3289985"/>
            <a:ext cx="2520000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Roboto Slab"/>
              </a:rPr>
              <a:t>Космонавтами</a:t>
            </a:r>
            <a:endParaRPr lang="ru-RU" sz="1800" dirty="0">
              <a:solidFill>
                <a:srgbClr val="00B050"/>
              </a:solidFill>
              <a:latin typeface="Roboto Slab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3312475" y="3931294"/>
            <a:ext cx="2520000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Roboto Slab"/>
              </a:rPr>
              <a:t>Спортсменами</a:t>
            </a:r>
          </a:p>
        </p:txBody>
      </p:sp>
      <p:sp>
        <p:nvSpPr>
          <p:cNvPr id="9" name="Скругленный прямоугольник 8">
            <a:hlinkClick r:id="rId4" action="ppaction://hlinksldjump"/>
          </p:cNvPr>
          <p:cNvSpPr/>
          <p:nvPr/>
        </p:nvSpPr>
        <p:spPr>
          <a:xfrm>
            <a:off x="3312475" y="3289984"/>
            <a:ext cx="2520000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Roboto Slab"/>
              </a:rPr>
              <a:t>Кинематографистами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932" y="3931294"/>
            <a:ext cx="2520000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Roboto Slab"/>
              </a:rPr>
              <a:t>Авиаконструкторами</a:t>
            </a: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0387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28903" y="922210"/>
            <a:ext cx="4843657" cy="3481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300" dirty="0">
                <a:solidFill>
                  <a:prstClr val="black"/>
                </a:solidFill>
              </a:rPr>
              <a:t>Обратный отсчёт, используемый при запуске космических кораблей, придумал режиссёр Фриц </a:t>
            </a:r>
            <a:r>
              <a:rPr lang="ru-RU" sz="1300" dirty="0" err="1">
                <a:solidFill>
                  <a:prstClr val="black"/>
                </a:solidFill>
              </a:rPr>
              <a:t>Ланг</a:t>
            </a:r>
            <a:r>
              <a:rPr lang="ru-RU" sz="1300" dirty="0">
                <a:solidFill>
                  <a:prstClr val="black"/>
                </a:solidFill>
              </a:rPr>
              <a:t> в 1929 году. Фильм «Женщина на Луне» был одним из первых фильмов, в котором было показано космическое путешествие в полном соответствии с научными представлениями тех лет. </a:t>
            </a:r>
            <a:endParaRPr lang="ru-RU" sz="1300" dirty="0" smtClean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endParaRPr lang="ru-RU" sz="1300" dirty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r>
              <a:rPr lang="ru-RU" sz="1300" dirty="0" smtClean="0">
                <a:solidFill>
                  <a:prstClr val="black"/>
                </a:solidFill>
              </a:rPr>
              <a:t>По </a:t>
            </a:r>
            <a:r>
              <a:rPr lang="ru-RU" sz="1300" dirty="0">
                <a:solidFill>
                  <a:prstClr val="black"/>
                </a:solidFill>
              </a:rPr>
              <a:t>сценарию старт лунной экспедиции происходит при огромном стечении народа со специального космодрома. Ведётся прямой радиорепортаж о запуске. Для нагнетания напряжения Фриц </a:t>
            </a:r>
            <a:r>
              <a:rPr lang="ru-RU" sz="1300" dirty="0" err="1">
                <a:solidFill>
                  <a:prstClr val="black"/>
                </a:solidFill>
              </a:rPr>
              <a:t>Ланг</a:t>
            </a:r>
            <a:r>
              <a:rPr lang="ru-RU" sz="1300" dirty="0">
                <a:solidFill>
                  <a:prstClr val="black"/>
                </a:solidFill>
              </a:rPr>
              <a:t> показывает обратный стартовый отсчёт, после которого ракета уходит в небо. Впоследствии приём естественным образом вошёл в практику космических запусков.</a:t>
            </a:r>
          </a:p>
        </p:txBody>
      </p:sp>
      <p:pic>
        <p:nvPicPr>
          <p:cNvPr id="9" name="Picture 4" descr="Картинки по запросу frau im mond 19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823251"/>
            <a:ext cx="1979568" cy="297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536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382523" y="1124517"/>
            <a:ext cx="4936417" cy="3125297"/>
            <a:chOff x="719138" y="1021707"/>
            <a:chExt cx="3826763" cy="312529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19138" y="1546292"/>
              <a:ext cx="3826763" cy="260071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ru-RU" sz="1300" dirty="0">
                  <a:solidFill>
                    <a:prstClr val="black"/>
                  </a:solidFill>
                </a:rPr>
                <a:t>Обратный отсчёт, используемый при запуске космических кораблей, придумал режиссёр Фриц </a:t>
              </a:r>
              <a:r>
                <a:rPr lang="ru-RU" sz="1300" dirty="0" err="1">
                  <a:solidFill>
                    <a:prstClr val="black"/>
                  </a:solidFill>
                </a:rPr>
                <a:t>Ланг</a:t>
              </a:r>
              <a:r>
                <a:rPr lang="ru-RU" sz="1300" dirty="0">
                  <a:solidFill>
                    <a:prstClr val="black"/>
                  </a:solidFill>
                </a:rPr>
                <a:t> в 1929 году. Фильм «Женщина на Луне» был одним из первых фильмов, в котором было показано космическое путешествие в полном соответствии с научными представлениями тех лет. </a:t>
              </a:r>
              <a:endParaRPr lang="ru-RU" sz="1300" dirty="0" smtClean="0">
                <a:solidFill>
                  <a:prstClr val="black"/>
                </a:solidFill>
              </a:endParaRPr>
            </a:p>
            <a:p>
              <a:endParaRPr lang="ru-RU" sz="1300" dirty="0">
                <a:solidFill>
                  <a:prstClr val="black"/>
                </a:solidFill>
              </a:endParaRPr>
            </a:p>
            <a:p>
              <a:r>
                <a:rPr lang="ru-RU" sz="1300" dirty="0" smtClean="0">
                  <a:solidFill>
                    <a:prstClr val="black"/>
                  </a:solidFill>
                </a:rPr>
                <a:t>По </a:t>
              </a:r>
              <a:r>
                <a:rPr lang="ru-RU" sz="1300" dirty="0">
                  <a:solidFill>
                    <a:prstClr val="black"/>
                  </a:solidFill>
                </a:rPr>
                <a:t>сценарию старт лунной экспедиции происходит при огромном стечении народа со специального космодрома. Ведётся прямой радиорепортаж о запуске. Для нагнетания напряжения Фриц </a:t>
              </a:r>
              <a:r>
                <a:rPr lang="ru-RU" sz="1300" dirty="0" err="1">
                  <a:solidFill>
                    <a:prstClr val="black"/>
                  </a:solidFill>
                </a:rPr>
                <a:t>Ланг</a:t>
              </a:r>
              <a:r>
                <a:rPr lang="ru-RU" sz="1300" dirty="0">
                  <a:solidFill>
                    <a:prstClr val="black"/>
                  </a:solidFill>
                </a:rPr>
                <a:t> показывает обратный стартовый отсчёт, после которого ракета уходит в небо. Впоследствии приём естественным образом вошёл в практику космических запусков.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9138" y="1021707"/>
              <a:ext cx="201016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77"/>
              <a:r>
                <a:rPr lang="ru-RU" sz="1600" dirty="0">
                  <a:solidFill>
                    <a:prstClr val="black"/>
                  </a:solidFill>
                  <a:latin typeface="Roboto Slab"/>
                </a:rPr>
                <a:t>Правильный ответ</a:t>
              </a: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pic>
        <p:nvPicPr>
          <p:cNvPr id="21508" name="Picture 4" descr="Картинки по запросу frau im mond 19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38" y="877567"/>
            <a:ext cx="1979568" cy="297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952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1428748" y="1817416"/>
            <a:ext cx="4171951" cy="4924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Roboto Slab"/>
              </a:rPr>
              <a:t>Какое число считается несчастливым у американских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астронавтов?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719932" y="3255933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 smtClean="0">
                <a:solidFill>
                  <a:srgbClr val="00B050"/>
                </a:solidFill>
                <a:latin typeface="Roboto Slab"/>
              </a:rPr>
              <a:t>5</a:t>
            </a:r>
            <a:endParaRPr lang="ru-RU" sz="1800" dirty="0">
              <a:solidFill>
                <a:srgbClr val="00B050"/>
              </a:solidFill>
              <a:latin typeface="Roboto Slab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3312475" y="3884707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 smtClean="0">
                <a:solidFill>
                  <a:srgbClr val="00B050"/>
                </a:solidFill>
                <a:latin typeface="Roboto Slab"/>
              </a:rPr>
              <a:t>7</a:t>
            </a:r>
            <a:endParaRPr lang="ru-RU" sz="1800" dirty="0">
              <a:solidFill>
                <a:srgbClr val="00B050"/>
              </a:solidFill>
              <a:latin typeface="Roboto Slab"/>
            </a:endParaRPr>
          </a:p>
        </p:txBody>
      </p:sp>
      <p:sp>
        <p:nvSpPr>
          <p:cNvPr id="9" name="Скругленный прямоугольник 8">
            <a:hlinkClick r:id="rId4" action="ppaction://hlinksldjump"/>
          </p:cNvPr>
          <p:cNvSpPr/>
          <p:nvPr/>
        </p:nvSpPr>
        <p:spPr>
          <a:xfrm>
            <a:off x="3312475" y="3255932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 smtClean="0">
                <a:solidFill>
                  <a:srgbClr val="00B050"/>
                </a:solidFill>
                <a:latin typeface="Roboto Slab"/>
              </a:rPr>
              <a:t>13</a:t>
            </a:r>
            <a:endParaRPr lang="ru-RU" sz="1800" dirty="0">
              <a:solidFill>
                <a:srgbClr val="00B050"/>
              </a:solidFill>
              <a:latin typeface="Roboto Slab"/>
            </a:endParaRP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932" y="3897242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 smtClean="0">
                <a:solidFill>
                  <a:srgbClr val="00B050"/>
                </a:solidFill>
                <a:latin typeface="Roboto Slab"/>
              </a:rPr>
              <a:t>21</a:t>
            </a:r>
            <a:endParaRPr lang="ru-RU" sz="1800" dirty="0">
              <a:solidFill>
                <a:srgbClr val="00B050"/>
              </a:solidFill>
              <a:latin typeface="Roboto Slab"/>
            </a:endParaRP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316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76600" y="1629184"/>
            <a:ext cx="4943670" cy="1885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400" dirty="0">
                <a:solidFill>
                  <a:prstClr val="black"/>
                </a:solidFill>
              </a:rPr>
              <a:t>Особое отношение у американских </a:t>
            </a:r>
            <a:r>
              <a:rPr lang="ru-RU" sz="1400" dirty="0" smtClean="0">
                <a:solidFill>
                  <a:prstClr val="black"/>
                </a:solidFill>
              </a:rPr>
              <a:t>астронавтов </a:t>
            </a:r>
            <a:r>
              <a:rPr lang="ru-RU" sz="1400" dirty="0">
                <a:solidFill>
                  <a:prstClr val="black"/>
                </a:solidFill>
              </a:rPr>
              <a:t>и людей, связанных с космосом, к числу 13</a:t>
            </a:r>
            <a:r>
              <a:rPr lang="ru-RU" sz="1400" dirty="0" smtClean="0">
                <a:solidFill>
                  <a:prstClr val="black"/>
                </a:solidFill>
              </a:rPr>
              <a:t>.</a:t>
            </a:r>
          </a:p>
          <a:p>
            <a:pPr defTabSz="914377">
              <a:lnSpc>
                <a:spcPct val="125000"/>
              </a:lnSpc>
            </a:pPr>
            <a:endParaRPr lang="ru-RU" sz="1400" dirty="0" smtClean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r>
              <a:rPr lang="ru-RU" sz="1400" dirty="0" smtClean="0">
                <a:solidFill>
                  <a:prstClr val="black"/>
                </a:solidFill>
              </a:rPr>
              <a:t>13 </a:t>
            </a:r>
            <a:r>
              <a:rPr lang="ru-RU" sz="1400" dirty="0">
                <a:solidFill>
                  <a:prstClr val="black"/>
                </a:solidFill>
              </a:rPr>
              <a:t>апреля 1970 </a:t>
            </a:r>
            <a:r>
              <a:rPr lang="ru-RU" sz="1400" dirty="0" smtClean="0">
                <a:solidFill>
                  <a:prstClr val="black"/>
                </a:solidFill>
              </a:rPr>
              <a:t>года на космическом корабле </a:t>
            </a:r>
            <a:r>
              <a:rPr lang="ru-RU" sz="1400" dirty="0">
                <a:solidFill>
                  <a:prstClr val="black"/>
                </a:solidFill>
              </a:rPr>
              <a:t>«</a:t>
            </a:r>
            <a:r>
              <a:rPr lang="ru-RU" sz="1400" dirty="0" smtClean="0">
                <a:solidFill>
                  <a:prstClr val="black"/>
                </a:solidFill>
              </a:rPr>
              <a:t>Аполлон-13</a:t>
            </a:r>
            <a:r>
              <a:rPr lang="ru-RU" sz="1400" dirty="0">
                <a:solidFill>
                  <a:prstClr val="black"/>
                </a:solidFill>
              </a:rPr>
              <a:t>» </a:t>
            </a:r>
            <a:r>
              <a:rPr lang="ru-RU" sz="1400" dirty="0" smtClean="0">
                <a:solidFill>
                  <a:prstClr val="black"/>
                </a:solidFill>
              </a:rPr>
              <a:t>произошла авария. С тех пор ни </a:t>
            </a:r>
            <a:r>
              <a:rPr lang="ru-RU" sz="1400" dirty="0">
                <a:solidFill>
                  <a:prstClr val="black"/>
                </a:solidFill>
              </a:rPr>
              <a:t>одна миссия НАСА не носит названия с этим числом, да и запуски стараются не проводить 13-го числа.</a:t>
            </a:r>
          </a:p>
        </p:txBody>
      </p:sp>
      <p:pic>
        <p:nvPicPr>
          <p:cNvPr id="9" name="Picture 2" descr="Картинки по запросу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1434150"/>
            <a:ext cx="2275200" cy="2275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206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364266" y="1377375"/>
            <a:ext cx="4936417" cy="2388750"/>
            <a:chOff x="719138" y="1021707"/>
            <a:chExt cx="3826763" cy="2388750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19138" y="1546292"/>
              <a:ext cx="3826763" cy="186416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defTabSz="914377">
                <a:lnSpc>
                  <a:spcPct val="125000"/>
                </a:lnSpc>
              </a:pPr>
              <a:r>
                <a:rPr lang="ru-RU" sz="1400" dirty="0">
                  <a:solidFill>
                    <a:prstClr val="black"/>
                  </a:solidFill>
                </a:rPr>
                <a:t>Особое отношение у американских астронавтов и людей, связанных с космосом, к числу 13.</a:t>
              </a:r>
            </a:p>
            <a:p>
              <a:pPr defTabSz="914377">
                <a:lnSpc>
                  <a:spcPct val="125000"/>
                </a:lnSpc>
              </a:pPr>
              <a:endParaRPr lang="ru-RU" sz="1400" dirty="0">
                <a:solidFill>
                  <a:prstClr val="black"/>
                </a:solidFill>
              </a:endParaRPr>
            </a:p>
            <a:p>
              <a:pPr defTabSz="914377">
                <a:lnSpc>
                  <a:spcPct val="125000"/>
                </a:lnSpc>
              </a:pPr>
              <a:r>
                <a:rPr lang="ru-RU" sz="1400" dirty="0">
                  <a:solidFill>
                    <a:prstClr val="black"/>
                  </a:solidFill>
                </a:rPr>
                <a:t>13 апреля 1970 года на космическом корабле «Аполлон-13» произошла авария. С тех пор ни одна миссия НАСА не носит названия с этим числом, да и запуски стараются не проводить 13-го числа.</a:t>
              </a:r>
              <a:endParaRPr lang="ru-RU" sz="1400" dirty="0">
                <a:solidFill>
                  <a:prstClr val="black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9138" y="1021707"/>
              <a:ext cx="201016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77"/>
              <a:r>
                <a:rPr lang="ru-RU" sz="1600" dirty="0">
                  <a:solidFill>
                    <a:prstClr val="black"/>
                  </a:solidFill>
                  <a:latin typeface="Roboto Slab"/>
                </a:rPr>
                <a:t>Правильный ответ</a:t>
              </a: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pic>
        <p:nvPicPr>
          <p:cNvPr id="13" name="Picture 2" descr="Картинки по запросу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1434150"/>
            <a:ext cx="2275200" cy="2275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61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1180636" y="1833086"/>
            <a:ext cx="4651839" cy="73866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Roboto Slab"/>
              </a:rPr>
              <a:t>Какие животные первыми облетели вокруг Луны на советском космическом корабле «Зонд-5»? 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719932" y="3255933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Roboto Slab"/>
              </a:rPr>
              <a:t> Хомяки</a:t>
            </a:r>
          </a:p>
        </p:txBody>
      </p:sp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3312475" y="3892817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Roboto Slab"/>
              </a:rPr>
              <a:t>Черепахи</a:t>
            </a:r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3312475" y="3255932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Roboto Slab"/>
              </a:rPr>
              <a:t>Кошки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892817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Roboto Slab"/>
              </a:rPr>
              <a:t>Собаки</a:t>
            </a: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203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60640" y="1101057"/>
            <a:ext cx="4943670" cy="29623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400" dirty="0">
                <a:solidFill>
                  <a:prstClr val="black"/>
                </a:solidFill>
              </a:rPr>
              <a:t>Первыми позвоночными животными, долетевшими до Луны, была парочка среднеазиатских степных черепах. Выбор черепах на эту роль был не случайным. Черепахи </a:t>
            </a:r>
            <a:r>
              <a:rPr lang="ru-RU" sz="1400" dirty="0" smtClean="0">
                <a:solidFill>
                  <a:prstClr val="black"/>
                </a:solidFill>
              </a:rPr>
              <a:t>– </a:t>
            </a:r>
            <a:r>
              <a:rPr lang="ru-RU" sz="1400" dirty="0">
                <a:solidFill>
                  <a:prstClr val="black"/>
                </a:solidFill>
              </a:rPr>
              <a:t>выносливые животные, которые длительное время могут обходиться без питья и еды. </a:t>
            </a:r>
            <a:endParaRPr lang="ru-RU" sz="1400" dirty="0" smtClean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endParaRPr lang="ru-RU" sz="1400" dirty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r>
              <a:rPr lang="ru-RU" sz="1400" dirty="0" smtClean="0">
                <a:solidFill>
                  <a:prstClr val="black"/>
                </a:solidFill>
              </a:rPr>
              <a:t>К </a:t>
            </a:r>
            <a:r>
              <a:rPr lang="ru-RU" sz="1400" dirty="0">
                <a:solidFill>
                  <a:prstClr val="black"/>
                </a:solidFill>
              </a:rPr>
              <a:t>тому же им не нужен слишком большой запас кислорода. Животных поместили в специальные контейнеры, где была обычная система вентиляции, там же им оставили большой запас корма. Черепашки вернулись на Землю живыми.</a:t>
            </a:r>
          </a:p>
        </p:txBody>
      </p:sp>
      <p:pic>
        <p:nvPicPr>
          <p:cNvPr id="30722" name="Picture 2" descr="Картинки по запросу zond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1" r="16197"/>
          <a:stretch/>
        </p:blipFill>
        <p:spPr bwMode="auto">
          <a:xfrm>
            <a:off x="647699" y="1429002"/>
            <a:ext cx="2254631" cy="227520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8265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Вернуться назад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081310" y="900193"/>
            <a:ext cx="5502329" cy="3343114"/>
            <a:chOff x="719138" y="1165527"/>
            <a:chExt cx="4265464" cy="3343114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19138" y="1546292"/>
              <a:ext cx="4265464" cy="296234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defTabSz="914377">
                <a:lnSpc>
                  <a:spcPct val="125000"/>
                </a:lnSpc>
              </a:pPr>
              <a:r>
                <a:rPr lang="ru-RU" sz="1400" dirty="0">
                  <a:solidFill>
                    <a:prstClr val="black"/>
                  </a:solidFill>
                </a:rPr>
                <a:t>12 апреля 1961 года советский космонавт Юрий Алексеевич Гагарин совершил первый в мире орбитальный облёт планеты Земля на космическом корабле «</a:t>
              </a:r>
              <a:r>
                <a:rPr lang="ru-RU" sz="1400" dirty="0" smtClean="0">
                  <a:solidFill>
                    <a:prstClr val="black"/>
                  </a:solidFill>
                </a:rPr>
                <a:t>Восток-1».</a:t>
              </a:r>
              <a:endParaRPr lang="ru-RU" sz="1400" dirty="0">
                <a:solidFill>
                  <a:prstClr val="black"/>
                </a:solidFill>
              </a:endParaRPr>
            </a:p>
            <a:p>
              <a:pPr defTabSz="914377">
                <a:lnSpc>
                  <a:spcPct val="125000"/>
                </a:lnSpc>
              </a:pPr>
              <a:endParaRPr lang="ru-RU" sz="1400" dirty="0">
                <a:solidFill>
                  <a:prstClr val="black"/>
                </a:solidFill>
              </a:endParaRPr>
            </a:p>
            <a:p>
              <a:pPr defTabSz="914377">
                <a:lnSpc>
                  <a:spcPct val="125000"/>
                </a:lnSpc>
              </a:pPr>
              <a:r>
                <a:rPr lang="ru-RU" sz="1400" dirty="0">
                  <a:solidFill>
                    <a:prstClr val="black"/>
                  </a:solidFill>
                </a:rPr>
                <a:t>В ознаменование первого полёта человека в космос </a:t>
              </a:r>
              <a:r>
                <a:rPr lang="ru-RU" sz="1400" dirty="0" smtClean="0">
                  <a:solidFill>
                    <a:prstClr val="black"/>
                  </a:solidFill>
                </a:rPr>
                <a:t>Указом </a:t>
              </a:r>
              <a:r>
                <a:rPr lang="ru-RU" sz="1400" dirty="0">
                  <a:solidFill>
                    <a:prstClr val="black"/>
                  </a:solidFill>
                </a:rPr>
                <a:t>Президиума Верховного Совета СССР от 9 апреля 1962 года был установлен праздник </a:t>
              </a:r>
              <a:r>
                <a:rPr lang="ru-RU" sz="1400" dirty="0" smtClean="0">
                  <a:solidFill>
                    <a:prstClr val="black"/>
                  </a:solidFill>
                </a:rPr>
                <a:t>– </a:t>
              </a:r>
              <a:r>
                <a:rPr lang="ru-RU" sz="1400" dirty="0">
                  <a:solidFill>
                    <a:prstClr val="black"/>
                  </a:solidFill>
                </a:rPr>
                <a:t>День космонавтики. А 7 апреля 2011 года в честь пятидесятой годовщины полёта человека в космос Генеральная Ассамблея ООН провозгласила 12 апреля Международным днём полёта человека в космос, который ежегодно отмечается на международном уровне</a:t>
              </a:r>
              <a:r>
                <a:rPr lang="ru-RU" sz="1400" dirty="0" smtClean="0">
                  <a:solidFill>
                    <a:prstClr val="black"/>
                  </a:solidFill>
                </a:rPr>
                <a:t>.</a:t>
              </a:r>
              <a:endParaRPr lang="ru-RU" sz="1400" dirty="0">
                <a:solidFill>
                  <a:prstClr val="black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9138" y="1165527"/>
              <a:ext cx="201016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77"/>
              <a:r>
                <a:rPr lang="ru-RU" sz="1600" dirty="0">
                  <a:solidFill>
                    <a:prstClr val="black"/>
                  </a:solidFill>
                  <a:latin typeface="Roboto Slab"/>
                </a:rPr>
                <a:t>Правильный ответ</a:t>
              </a: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pic>
        <p:nvPicPr>
          <p:cNvPr id="14" name="Picture 2" descr="Картинки по запросу юрий гагарин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5" r="21564" b="5799"/>
          <a:stretch/>
        </p:blipFill>
        <p:spPr bwMode="auto">
          <a:xfrm>
            <a:off x="730289" y="1339055"/>
            <a:ext cx="2198793" cy="226080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151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364266" y="1124516"/>
            <a:ext cx="4936417" cy="2894465"/>
            <a:chOff x="719138" y="1021707"/>
            <a:chExt cx="3826763" cy="2894465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19138" y="1546292"/>
              <a:ext cx="3826763" cy="236988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ru-RU" sz="1400" dirty="0">
                  <a:solidFill>
                    <a:prstClr val="black"/>
                  </a:solidFill>
                </a:rPr>
                <a:t>Первыми позвоночными животными, долетевшими до Луны, была парочка среднеазиатских степных черепах. Выбор черепах на эту роль был не случайным. Черепахи </a:t>
              </a:r>
              <a:r>
                <a:rPr lang="ru-RU" sz="1400" dirty="0" smtClean="0">
                  <a:solidFill>
                    <a:prstClr val="black"/>
                  </a:solidFill>
                </a:rPr>
                <a:t>– </a:t>
              </a:r>
              <a:r>
                <a:rPr lang="ru-RU" sz="1400" dirty="0">
                  <a:solidFill>
                    <a:prstClr val="black"/>
                  </a:solidFill>
                </a:rPr>
                <a:t>выносливые животные, которые длительное время могут обходиться без питья и еды. </a:t>
              </a:r>
              <a:endParaRPr lang="ru-RU" sz="1400" dirty="0" smtClean="0">
                <a:solidFill>
                  <a:prstClr val="black"/>
                </a:solidFill>
              </a:endParaRPr>
            </a:p>
            <a:p>
              <a:endParaRPr lang="ru-RU" sz="1400" dirty="0">
                <a:solidFill>
                  <a:prstClr val="black"/>
                </a:solidFill>
              </a:endParaRPr>
            </a:p>
            <a:p>
              <a:r>
                <a:rPr lang="ru-RU" sz="1400" dirty="0" smtClean="0">
                  <a:solidFill>
                    <a:prstClr val="black"/>
                  </a:solidFill>
                </a:rPr>
                <a:t>К </a:t>
              </a:r>
              <a:r>
                <a:rPr lang="ru-RU" sz="1400" dirty="0">
                  <a:solidFill>
                    <a:prstClr val="black"/>
                  </a:solidFill>
                </a:rPr>
                <a:t>тому же им не нужен слишком большой запас кислорода. Животных поместили в специальные контейнеры, где была обычная система вентиляции, там же им оставили большой запас корма. Черепашки вернулись на Землю живыми.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9138" y="1021707"/>
              <a:ext cx="201016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77"/>
              <a:r>
                <a:rPr lang="ru-RU" sz="1600" dirty="0">
                  <a:solidFill>
                    <a:prstClr val="black"/>
                  </a:solidFill>
                  <a:latin typeface="Roboto Slab"/>
                </a:rPr>
                <a:t>Правильный ответ</a:t>
              </a: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pic>
        <p:nvPicPr>
          <p:cNvPr id="14" name="Picture 2" descr="Картинки по запросу zond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1" r="16197"/>
          <a:stretch/>
        </p:blipFill>
        <p:spPr bwMode="auto">
          <a:xfrm>
            <a:off x="647699" y="1429002"/>
            <a:ext cx="2254631" cy="227520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5211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1180636" y="1709975"/>
            <a:ext cx="4651839" cy="98488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Roboto Slab"/>
              </a:rPr>
              <a:t>Назовите клички собак, которые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совершили орбитальный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космический полёт на корабле «Спутник-5» и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вернулись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на Землю живыми.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719932" y="3289985"/>
            <a:ext cx="2520000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 err="1">
                <a:solidFill>
                  <a:srgbClr val="00B050"/>
                </a:solidFill>
                <a:latin typeface="Roboto Slab"/>
              </a:rPr>
              <a:t>Дезик</a:t>
            </a:r>
            <a:r>
              <a:rPr lang="ru-RU" sz="1400" dirty="0">
                <a:solidFill>
                  <a:srgbClr val="00B050"/>
                </a:solidFill>
                <a:latin typeface="Roboto Slab"/>
              </a:rPr>
              <a:t> и Цыган</a:t>
            </a: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3312475" y="3934979"/>
            <a:ext cx="2520000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 err="1">
                <a:solidFill>
                  <a:srgbClr val="00B050"/>
                </a:solidFill>
                <a:latin typeface="Roboto Slab"/>
              </a:rPr>
              <a:t>Жулька</a:t>
            </a:r>
            <a:r>
              <a:rPr lang="ru-RU" sz="1400" dirty="0">
                <a:solidFill>
                  <a:srgbClr val="00B050"/>
                </a:solidFill>
                <a:latin typeface="Roboto Slab"/>
              </a:rPr>
              <a:t> и Жемчужина</a:t>
            </a:r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3312475" y="3289984"/>
            <a:ext cx="2520000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Roboto Slab"/>
              </a:rPr>
              <a:t>Звёздочка и Лайка</a:t>
            </a: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719138" y="3934979"/>
            <a:ext cx="2520000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Roboto Slab"/>
              </a:rPr>
              <a:t>Белка и Стрелка</a:t>
            </a: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616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76600" y="1763835"/>
            <a:ext cx="5210366" cy="16158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400" dirty="0">
                <a:solidFill>
                  <a:prstClr val="black"/>
                </a:solidFill>
              </a:rPr>
              <a:t>Первыми животными, </a:t>
            </a:r>
            <a:r>
              <a:rPr lang="ru-RU" sz="1400" dirty="0" smtClean="0">
                <a:solidFill>
                  <a:prstClr val="black"/>
                </a:solidFill>
              </a:rPr>
              <a:t>которые совершили орбитальный </a:t>
            </a:r>
            <a:r>
              <a:rPr lang="ru-RU" sz="1400" dirty="0">
                <a:solidFill>
                  <a:prstClr val="black"/>
                </a:solidFill>
              </a:rPr>
              <a:t>полёт и </a:t>
            </a:r>
            <a:r>
              <a:rPr lang="ru-RU" sz="1400" dirty="0" smtClean="0">
                <a:solidFill>
                  <a:prstClr val="black"/>
                </a:solidFill>
              </a:rPr>
              <a:t>вернулись </a:t>
            </a:r>
            <a:r>
              <a:rPr lang="ru-RU" sz="1400" dirty="0">
                <a:solidFill>
                  <a:prstClr val="black"/>
                </a:solidFill>
              </a:rPr>
              <a:t>на Землю живыми, были собаки Белка и Стрелка. </a:t>
            </a:r>
            <a:endParaRPr lang="ru-RU" sz="1400" dirty="0" smtClean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endParaRPr lang="ru-RU" sz="1400" dirty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r>
              <a:rPr lang="ru-RU" sz="1400" dirty="0" smtClean="0">
                <a:solidFill>
                  <a:prstClr val="black"/>
                </a:solidFill>
              </a:rPr>
              <a:t>Полёт </a:t>
            </a:r>
            <a:r>
              <a:rPr lang="ru-RU" sz="1400" dirty="0">
                <a:solidFill>
                  <a:prstClr val="black"/>
                </a:solidFill>
              </a:rPr>
              <a:t>продолжался более 25 часов. </a:t>
            </a:r>
            <a:r>
              <a:rPr lang="ru-RU" sz="1400" dirty="0" smtClean="0">
                <a:solidFill>
                  <a:prstClr val="black"/>
                </a:solidFill>
              </a:rPr>
              <a:t>За </a:t>
            </a:r>
            <a:r>
              <a:rPr lang="ru-RU" sz="1400" dirty="0">
                <a:solidFill>
                  <a:prstClr val="black"/>
                </a:solidFill>
              </a:rPr>
              <a:t>это время корабль совершил 17 полных витков вокруг Земли. </a:t>
            </a:r>
          </a:p>
        </p:txBody>
      </p:sp>
      <p:pic>
        <p:nvPicPr>
          <p:cNvPr id="9" name="Picture 6" descr="Картинки по запросу белка и стрелка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4" r="6354"/>
          <a:stretch/>
        </p:blipFill>
        <p:spPr bwMode="auto">
          <a:xfrm>
            <a:off x="680919" y="1434149"/>
            <a:ext cx="2273538" cy="2275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548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549297" y="1663125"/>
            <a:ext cx="4936417" cy="1817247"/>
            <a:chOff x="719138" y="1021707"/>
            <a:chExt cx="3826763" cy="181724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19138" y="1546292"/>
              <a:ext cx="3826763" cy="12926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ru-RU" sz="1400" dirty="0">
                  <a:solidFill>
                    <a:prstClr val="black"/>
                  </a:solidFill>
                </a:rPr>
                <a:t>Первыми животными, которые совершили орбитальный полёт и вернулись на Землю живыми, были собаки Белка и Стрелка. </a:t>
              </a:r>
            </a:p>
            <a:p>
              <a:endParaRPr lang="ru-RU" sz="1400" dirty="0">
                <a:solidFill>
                  <a:prstClr val="black"/>
                </a:solidFill>
              </a:endParaRPr>
            </a:p>
            <a:p>
              <a:r>
                <a:rPr lang="ru-RU" sz="1400" dirty="0">
                  <a:solidFill>
                    <a:prstClr val="black"/>
                  </a:solidFill>
                </a:rPr>
                <a:t>Полёт продолжался более 25 часов. За это время корабль совершил 17 полных витков вокруг Земли. 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9138" y="1021707"/>
              <a:ext cx="201016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77"/>
              <a:r>
                <a:rPr lang="ru-RU" sz="1600" dirty="0">
                  <a:solidFill>
                    <a:prstClr val="black"/>
                  </a:solidFill>
                  <a:latin typeface="Roboto Slab"/>
                </a:rPr>
                <a:t>Правильный ответ</a:t>
              </a: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pic>
        <p:nvPicPr>
          <p:cNvPr id="12" name="Picture 6" descr="Картинки по запросу белка и стрелка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4" r="6354"/>
          <a:stretch/>
        </p:blipFill>
        <p:spPr bwMode="auto">
          <a:xfrm>
            <a:off x="680919" y="1434149"/>
            <a:ext cx="2273538" cy="2275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0867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976496" y="1106753"/>
            <a:ext cx="5038969" cy="172354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Roboto Slab"/>
              </a:rPr>
              <a:t>В отличие от своих более известных предшественниц, героиней прессы эта собака не стала. Тем не менее, после успешного полёта этой собаки было принято окончательное решение о полёте первого человека в космос. Памятник этой космической путешественнице установлен в Ижевске. Как звали эту собаку?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719932" y="3289985"/>
            <a:ext cx="2520000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Roboto Slab"/>
              </a:rPr>
              <a:t>Звёздочка</a:t>
            </a:r>
          </a:p>
        </p:txBody>
      </p:sp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3312475" y="3934979"/>
            <a:ext cx="2520000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Roboto Slab"/>
              </a:rPr>
              <a:t>Модница</a:t>
            </a:r>
          </a:p>
        </p:txBody>
      </p:sp>
      <p:sp>
        <p:nvSpPr>
          <p:cNvPr id="9" name="Скругленный прямоугольник 8">
            <a:hlinkClick r:id="rId4" action="ppaction://hlinksldjump"/>
          </p:cNvPr>
          <p:cNvSpPr/>
          <p:nvPr/>
        </p:nvSpPr>
        <p:spPr>
          <a:xfrm>
            <a:off x="3312475" y="3289984"/>
            <a:ext cx="2520000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 err="1">
                <a:solidFill>
                  <a:srgbClr val="00B050"/>
                </a:solidFill>
                <a:latin typeface="Roboto Slab"/>
              </a:rPr>
              <a:t>Жулька</a:t>
            </a:r>
            <a:endParaRPr lang="ru-RU" sz="1400" dirty="0">
              <a:solidFill>
                <a:srgbClr val="00B050"/>
              </a:solidFill>
              <a:latin typeface="Roboto Slab"/>
            </a:endParaRP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719138" y="3934979"/>
            <a:ext cx="2520000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Roboto Slab"/>
              </a:rPr>
              <a:t>Отважная</a:t>
            </a: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454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76601" y="1004100"/>
            <a:ext cx="5210366" cy="32316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400" dirty="0">
                <a:solidFill>
                  <a:prstClr val="black"/>
                </a:solidFill>
              </a:rPr>
              <a:t>В конце марта 1961 года, незадолго до первого полёта Юрия Гагарина в космос, состоялся полёт Звёздочки. В испытательном отряде все знали об условии, которое поставил Королёв: человек полетит в космос только после двух </a:t>
            </a:r>
            <a:r>
              <a:rPr lang="ru-RU" sz="1400" dirty="0" smtClean="0">
                <a:solidFill>
                  <a:prstClr val="black"/>
                </a:solidFill>
              </a:rPr>
              <a:t>успешных </a:t>
            </a:r>
            <a:r>
              <a:rPr lang="ru-RU" sz="1400" dirty="0">
                <a:solidFill>
                  <a:prstClr val="black"/>
                </a:solidFill>
              </a:rPr>
              <a:t>запусков с </a:t>
            </a:r>
            <a:r>
              <a:rPr lang="ru-RU" sz="1400" dirty="0" smtClean="0">
                <a:solidFill>
                  <a:prstClr val="black"/>
                </a:solidFill>
              </a:rPr>
              <a:t>животными подряд</a:t>
            </a:r>
            <a:r>
              <a:rPr lang="ru-RU" sz="1400" dirty="0">
                <a:solidFill>
                  <a:prstClr val="black"/>
                </a:solidFill>
              </a:rPr>
              <a:t>. </a:t>
            </a:r>
            <a:r>
              <a:rPr lang="ru-RU" sz="1400" dirty="0">
                <a:solidFill>
                  <a:prstClr val="black"/>
                </a:solidFill>
              </a:rPr>
              <a:t>Полёт Звёздочки можно назвать генеральной репетицией будущего полёта человека. </a:t>
            </a:r>
            <a:endParaRPr lang="ru-RU" sz="1400" dirty="0" smtClean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endParaRPr lang="ru-RU" sz="1400" dirty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r>
              <a:rPr lang="ru-RU" sz="1400" dirty="0">
                <a:solidFill>
                  <a:prstClr val="black"/>
                </a:solidFill>
              </a:rPr>
              <a:t>Вместе со Звёздочкой на орбиту отправили манекен, которого в отряде космонавтов прозвали </a:t>
            </a:r>
            <a:r>
              <a:rPr lang="ru-RU" sz="1400" dirty="0" smtClean="0">
                <a:solidFill>
                  <a:prstClr val="black"/>
                </a:solidFill>
              </a:rPr>
              <a:t>Иваном Ивановичем. </a:t>
            </a:r>
            <a:r>
              <a:rPr lang="ru-RU" sz="1400" dirty="0">
                <a:solidFill>
                  <a:prstClr val="black"/>
                </a:solidFill>
              </a:rPr>
              <a:t>Он тоже благополучно приземлился на отдельном парашюте. </a:t>
            </a:r>
          </a:p>
        </p:txBody>
      </p:sp>
      <p:pic>
        <p:nvPicPr>
          <p:cNvPr id="12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7" r="11625"/>
          <a:stretch/>
        </p:blipFill>
        <p:spPr bwMode="auto">
          <a:xfrm>
            <a:off x="678723" y="1434148"/>
            <a:ext cx="2277930" cy="2275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8268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364266" y="1060343"/>
            <a:ext cx="4936417" cy="3109908"/>
            <a:chOff x="719138" y="1021707"/>
            <a:chExt cx="3826763" cy="3109908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19138" y="1546292"/>
              <a:ext cx="3826763" cy="258532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ru-RU" sz="1400" dirty="0">
                  <a:solidFill>
                    <a:prstClr val="black"/>
                  </a:solidFill>
                </a:rPr>
                <a:t>В конце марта 1961 года, незадолго до первого полёта Юрия Гагарина в космос, состоялся полёт Звёздочки. В испытательном отряде все знали об условии, которое поставил Королёв: человек полетит в космос только после двух успешных запусков с животными подряд. Полёт Звёздочки можно назвать генеральной репетицией будущего полёта человека. </a:t>
              </a:r>
            </a:p>
            <a:p>
              <a:endParaRPr lang="ru-RU" sz="1400" dirty="0">
                <a:solidFill>
                  <a:prstClr val="black"/>
                </a:solidFill>
              </a:endParaRPr>
            </a:p>
            <a:p>
              <a:r>
                <a:rPr lang="ru-RU" sz="1400" dirty="0">
                  <a:solidFill>
                    <a:prstClr val="black"/>
                  </a:solidFill>
                </a:rPr>
                <a:t>Вместе со Звёздочкой на орбиту отправили манекен, которого в отряде космонавтов прозвали Иваном Ивановичем. Он тоже благополучно приземлился на отдельном парашюте. 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9138" y="1021707"/>
              <a:ext cx="201016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77"/>
              <a:r>
                <a:rPr lang="ru-RU" sz="1600" dirty="0">
                  <a:solidFill>
                    <a:prstClr val="black"/>
                  </a:solidFill>
                  <a:latin typeface="Roboto Slab"/>
                </a:rPr>
                <a:t>Правильный ответ</a:t>
              </a: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pic>
        <p:nvPicPr>
          <p:cNvPr id="13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7" r="11625"/>
          <a:stretch/>
        </p:blipFill>
        <p:spPr bwMode="auto">
          <a:xfrm>
            <a:off x="678723" y="1434148"/>
            <a:ext cx="2277930" cy="2275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005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976496" y="1722306"/>
            <a:ext cx="5038969" cy="4924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Roboto Slab"/>
              </a:rPr>
              <a:t>Какой позывной был у Юрия Гагарина во время первого в истории космического полёта?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719932" y="3289985"/>
            <a:ext cx="2520000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 smtClean="0">
                <a:solidFill>
                  <a:srgbClr val="00B050"/>
                </a:solidFill>
                <a:latin typeface="Roboto Slab"/>
              </a:rPr>
              <a:t>«Кедр»</a:t>
            </a:r>
            <a:endParaRPr lang="ru-RU" sz="1400" dirty="0">
              <a:solidFill>
                <a:srgbClr val="00B050"/>
              </a:solidFill>
              <a:latin typeface="Roboto Slab"/>
            </a:endParaRPr>
          </a:p>
        </p:txBody>
      </p:sp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3312475" y="3934979"/>
            <a:ext cx="2520000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 smtClean="0">
                <a:solidFill>
                  <a:srgbClr val="00B050"/>
                </a:solidFill>
                <a:latin typeface="Roboto Slab"/>
              </a:rPr>
              <a:t>«Облепиха»</a:t>
            </a:r>
            <a:endParaRPr lang="ru-RU" sz="1400" dirty="0">
              <a:solidFill>
                <a:srgbClr val="00B050"/>
              </a:solidFill>
              <a:latin typeface="Roboto Slab"/>
            </a:endParaRPr>
          </a:p>
        </p:txBody>
      </p:sp>
      <p:sp>
        <p:nvSpPr>
          <p:cNvPr id="9" name="Скругленный прямоугольник 8">
            <a:hlinkClick r:id="rId4" action="ppaction://hlinksldjump"/>
          </p:cNvPr>
          <p:cNvSpPr/>
          <p:nvPr/>
        </p:nvSpPr>
        <p:spPr>
          <a:xfrm>
            <a:off x="3312475" y="3289984"/>
            <a:ext cx="2520000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 smtClean="0">
                <a:solidFill>
                  <a:srgbClr val="00B050"/>
                </a:solidFill>
                <a:latin typeface="Roboto Slab"/>
              </a:rPr>
              <a:t>«Дуб»</a:t>
            </a:r>
            <a:endParaRPr lang="ru-RU" sz="1400" dirty="0">
              <a:solidFill>
                <a:srgbClr val="00B050"/>
              </a:solidFill>
              <a:latin typeface="Roboto Slab"/>
            </a:endParaRP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719138" y="3934979"/>
            <a:ext cx="2520000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 smtClean="0">
                <a:solidFill>
                  <a:srgbClr val="00B050"/>
                </a:solidFill>
                <a:latin typeface="Roboto Slab"/>
              </a:rPr>
              <a:t>«Тополь»</a:t>
            </a:r>
            <a:endParaRPr lang="ru-RU" sz="1400" dirty="0">
              <a:solidFill>
                <a:srgbClr val="00B050"/>
              </a:solidFill>
              <a:latin typeface="Roboto Slab"/>
            </a:endParaRP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0409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27292" y="1359878"/>
            <a:ext cx="5210366" cy="21544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400" dirty="0">
                <a:solidFill>
                  <a:prstClr val="black"/>
                </a:solidFill>
              </a:rPr>
              <a:t>Если верить красивой истории, </a:t>
            </a:r>
            <a:r>
              <a:rPr lang="ru-RU" sz="1400" dirty="0" smtClean="0">
                <a:solidFill>
                  <a:prstClr val="black"/>
                </a:solidFill>
              </a:rPr>
              <a:t>в том микрорайоне, </a:t>
            </a:r>
            <a:r>
              <a:rPr lang="ru-RU" sz="1400" dirty="0">
                <a:solidFill>
                  <a:prstClr val="black"/>
                </a:solidFill>
              </a:rPr>
              <a:t>где перед полётом жил Юрий </a:t>
            </a:r>
            <a:r>
              <a:rPr lang="ru-RU" sz="1400" dirty="0" smtClean="0">
                <a:solidFill>
                  <a:prstClr val="black"/>
                </a:solidFill>
              </a:rPr>
              <a:t>Гагарин, </a:t>
            </a:r>
            <a:r>
              <a:rPr lang="ru-RU" sz="1400" dirty="0">
                <a:solidFill>
                  <a:prstClr val="black"/>
                </a:solidFill>
              </a:rPr>
              <a:t>было высажено большое количество кедров, поэтому первый в мире космонавт и взял себе такой позывной</a:t>
            </a:r>
            <a:r>
              <a:rPr lang="ru-RU" sz="1400" dirty="0" smtClean="0">
                <a:solidFill>
                  <a:prstClr val="black"/>
                </a:solidFill>
              </a:rPr>
              <a:t>.</a:t>
            </a:r>
          </a:p>
          <a:p>
            <a:pPr defTabSz="914377">
              <a:lnSpc>
                <a:spcPct val="125000"/>
              </a:lnSpc>
            </a:pPr>
            <a:endParaRPr lang="ru-RU" sz="1400" dirty="0">
              <a:solidFill>
                <a:prstClr val="black"/>
              </a:solidFill>
            </a:endParaRPr>
          </a:p>
          <a:p>
            <a:pPr defTabSz="914377">
              <a:lnSpc>
                <a:spcPct val="125000"/>
              </a:lnSpc>
            </a:pPr>
            <a:r>
              <a:rPr lang="ru-RU" sz="1400" dirty="0" smtClean="0">
                <a:solidFill>
                  <a:prstClr val="black"/>
                </a:solidFill>
              </a:rPr>
              <a:t>Другие источники утверждают, что из-за повышенных мер </a:t>
            </a:r>
            <a:r>
              <a:rPr lang="ru-RU" sz="1400" dirty="0" smtClean="0">
                <a:solidFill>
                  <a:prstClr val="black"/>
                </a:solidFill>
              </a:rPr>
              <a:t>секретности </a:t>
            </a:r>
            <a:r>
              <a:rPr lang="ru-RU" sz="1400" dirty="0" smtClean="0">
                <a:solidFill>
                  <a:prstClr val="black"/>
                </a:solidFill>
              </a:rPr>
              <a:t>позывной «Кедр</a:t>
            </a:r>
            <a:r>
              <a:rPr lang="ru-RU" sz="1400" dirty="0" smtClean="0">
                <a:solidFill>
                  <a:prstClr val="black"/>
                </a:solidFill>
              </a:rPr>
              <a:t>» </a:t>
            </a:r>
            <a:r>
              <a:rPr lang="ru-RU" sz="1400" dirty="0" smtClean="0">
                <a:solidFill>
                  <a:prstClr val="black"/>
                </a:solidFill>
              </a:rPr>
              <a:t>был присвоен </a:t>
            </a:r>
            <a:r>
              <a:rPr lang="ru-RU" sz="1400" dirty="0" smtClean="0">
                <a:solidFill>
                  <a:prstClr val="black"/>
                </a:solidFill>
              </a:rPr>
              <a:t>Юрию Гагарину </a:t>
            </a:r>
            <a:r>
              <a:rPr lang="ru-RU" sz="1400" dirty="0" smtClean="0">
                <a:solidFill>
                  <a:prstClr val="black"/>
                </a:solidFill>
              </a:rPr>
              <a:t>прямо на стартовой площадке.</a:t>
            </a:r>
            <a:endParaRPr lang="ru-RU" sz="1400" dirty="0">
              <a:solidFill>
                <a:prstClr val="black"/>
              </a:solidFill>
            </a:endParaRPr>
          </a:p>
        </p:txBody>
      </p:sp>
      <p:pic>
        <p:nvPicPr>
          <p:cNvPr id="9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2" r="4516"/>
          <a:stretch/>
        </p:blipFill>
        <p:spPr bwMode="auto">
          <a:xfrm>
            <a:off x="701284" y="1299496"/>
            <a:ext cx="2239787" cy="2275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033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76601" y="1434148"/>
            <a:ext cx="259305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77"/>
            <a:r>
              <a:rPr lang="ru-RU" sz="1600" dirty="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194227" y="1873975"/>
            <a:ext cx="52306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Если верить красивой истории, в том микрорайоне, где перед полётом жил Юрий Гагарин, было высажено большое количество кедров, поэтому первый в мире космонавт и взял себе такой позывной.</a:t>
            </a:r>
          </a:p>
          <a:p>
            <a:endParaRPr lang="ru-RU" dirty="0"/>
          </a:p>
          <a:p>
            <a:r>
              <a:rPr lang="ru-RU" dirty="0"/>
              <a:t>Другие источники утверждают, что из-за повышенных мер </a:t>
            </a:r>
            <a:r>
              <a:rPr lang="ru-RU" dirty="0" smtClean="0"/>
              <a:t>секретности позывной </a:t>
            </a:r>
            <a:r>
              <a:rPr lang="ru-RU" dirty="0"/>
              <a:t>«Кедр» был присвоен Юрию Гагарину прямо на стартовой площадке.</a:t>
            </a:r>
          </a:p>
        </p:txBody>
      </p:sp>
      <p:pic>
        <p:nvPicPr>
          <p:cNvPr id="1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2" r="4516"/>
          <a:stretch/>
        </p:blipFill>
        <p:spPr bwMode="auto">
          <a:xfrm>
            <a:off x="697795" y="1359484"/>
            <a:ext cx="2239787" cy="2275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998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+mj-lt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723899" y="1371811"/>
            <a:ext cx="5474556" cy="123110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>
                <a:latin typeface="+mj-lt"/>
              </a:rPr>
              <a:t>Какая знаменитая реплика Юрия Гагарина, прозвучавшая во время старта космического корабля «</a:t>
            </a:r>
            <a:r>
              <a:rPr lang="ru-RU" sz="1600" dirty="0" smtClean="0">
                <a:latin typeface="+mj-lt"/>
              </a:rPr>
              <a:t>Восток-1» </a:t>
            </a:r>
            <a:r>
              <a:rPr lang="ru-RU" sz="1600" dirty="0">
                <a:latin typeface="+mj-lt"/>
              </a:rPr>
              <a:t>12 апреля 1961 года, стала своеобразным символом </a:t>
            </a:r>
            <a:r>
              <a:rPr lang="ru-RU" sz="1600" dirty="0" smtClean="0">
                <a:latin typeface="+mj-lt"/>
              </a:rPr>
              <a:t>новой, космической </a:t>
            </a:r>
            <a:r>
              <a:rPr lang="ru-RU" sz="1600" dirty="0">
                <a:latin typeface="+mj-lt"/>
              </a:rPr>
              <a:t>эры развития человечества.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719932" y="3255933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 smtClean="0">
                <a:solidFill>
                  <a:srgbClr val="00B050"/>
                </a:solidFill>
                <a:latin typeface="+mj-lt"/>
              </a:rPr>
              <a:t>«Старт!»</a:t>
            </a:r>
            <a:endParaRPr lang="ru-RU" sz="1800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3312475" y="3884707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 smtClean="0">
                <a:solidFill>
                  <a:srgbClr val="00B050"/>
                </a:solidFill>
                <a:latin typeface="+mj-lt"/>
              </a:rPr>
              <a:t>«В </a:t>
            </a:r>
            <a:r>
              <a:rPr lang="ru-RU" sz="1800" dirty="0">
                <a:solidFill>
                  <a:srgbClr val="00B050"/>
                </a:solidFill>
                <a:latin typeface="+mj-lt"/>
              </a:rPr>
              <a:t>добрый </a:t>
            </a:r>
            <a:r>
              <a:rPr lang="ru-RU" sz="1800" dirty="0" smtClean="0">
                <a:solidFill>
                  <a:srgbClr val="00B050"/>
                </a:solidFill>
                <a:latin typeface="+mj-lt"/>
              </a:rPr>
              <a:t>путь!»</a:t>
            </a:r>
            <a:endParaRPr lang="ru-RU" sz="1800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9" name="Скругленный прямоугольник 8">
            <a:hlinkClick r:id="rId4" action="ppaction://hlinksldjump"/>
          </p:cNvPr>
          <p:cNvSpPr/>
          <p:nvPr/>
        </p:nvSpPr>
        <p:spPr>
          <a:xfrm>
            <a:off x="3312475" y="3255932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 smtClean="0">
                <a:solidFill>
                  <a:srgbClr val="00B050"/>
                </a:solidFill>
                <a:latin typeface="+mj-lt"/>
              </a:rPr>
              <a:t>«Поехали!»</a:t>
            </a:r>
            <a:endParaRPr lang="ru-RU" sz="1800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932" y="3897242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 smtClean="0">
                <a:solidFill>
                  <a:srgbClr val="00B050"/>
                </a:solidFill>
                <a:latin typeface="+mj-lt"/>
              </a:rPr>
              <a:t>«Мы первые!»</a:t>
            </a:r>
            <a:endParaRPr lang="ru-RU" sz="1800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464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34176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719137" y="1119169"/>
            <a:ext cx="5479317" cy="4924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Roboto Slab"/>
              </a:rPr>
              <a:t>Что происходит с ростом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космонавтов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 состоянии невесомости? </a:t>
            </a: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кругленный прямоугольник 13">
            <a:hlinkClick r:id="rId4" action="ppaction://hlinksldjump"/>
          </p:cNvPr>
          <p:cNvSpPr/>
          <p:nvPr/>
        </p:nvSpPr>
        <p:spPr>
          <a:xfrm>
            <a:off x="719138" y="1880921"/>
            <a:ext cx="5361449" cy="473509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rgbClr val="00B050"/>
                </a:solidFill>
                <a:latin typeface="Roboto Slab"/>
              </a:rPr>
              <a:t>Увеличивается</a:t>
            </a:r>
            <a:endParaRPr lang="ru-RU" sz="1600" dirty="0">
              <a:solidFill>
                <a:srgbClr val="00B050"/>
              </a:solidFill>
              <a:latin typeface="Roboto Slab"/>
            </a:endParaRPr>
          </a:p>
        </p:txBody>
      </p:sp>
      <p:sp>
        <p:nvSpPr>
          <p:cNvPr id="16" name="Скругленный прямоугольник 15">
            <a:hlinkClick r:id="rId5" action="ppaction://hlinksldjump"/>
          </p:cNvPr>
          <p:cNvSpPr/>
          <p:nvPr/>
        </p:nvSpPr>
        <p:spPr>
          <a:xfrm>
            <a:off x="719138" y="2456362"/>
            <a:ext cx="5361449" cy="473509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rgbClr val="00B050"/>
                </a:solidFill>
                <a:latin typeface="Roboto Slab"/>
              </a:rPr>
              <a:t>Уменьшается</a:t>
            </a:r>
            <a:endParaRPr lang="ru-RU" sz="1600" dirty="0">
              <a:solidFill>
                <a:srgbClr val="00B050"/>
              </a:solidFill>
              <a:latin typeface="Roboto Slab"/>
            </a:endParaRPr>
          </a:p>
        </p:txBody>
      </p:sp>
      <p:sp>
        <p:nvSpPr>
          <p:cNvPr id="17" name="Скругленный прямоугольник 16">
            <a:hlinkClick r:id="rId5" action="ppaction://hlinksldjump"/>
          </p:cNvPr>
          <p:cNvSpPr/>
          <p:nvPr/>
        </p:nvSpPr>
        <p:spPr>
          <a:xfrm>
            <a:off x="719138" y="3031803"/>
            <a:ext cx="5361449" cy="473509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rgbClr val="00B050"/>
                </a:solidFill>
                <a:latin typeface="Roboto Slab"/>
              </a:rPr>
              <a:t>Ничего </a:t>
            </a:r>
            <a:r>
              <a:rPr lang="ru-RU" sz="1600" dirty="0">
                <a:solidFill>
                  <a:srgbClr val="00B050"/>
                </a:solidFill>
                <a:latin typeface="Roboto Slab"/>
              </a:rPr>
              <a:t>не происходит</a:t>
            </a:r>
          </a:p>
        </p:txBody>
      </p:sp>
      <p:sp>
        <p:nvSpPr>
          <p:cNvPr id="18" name="Скругленный прямоугольник 17">
            <a:hlinkClick r:id="rId5" action="ppaction://hlinksldjump"/>
          </p:cNvPr>
          <p:cNvSpPr/>
          <p:nvPr/>
        </p:nvSpPr>
        <p:spPr>
          <a:xfrm>
            <a:off x="719138" y="3607243"/>
            <a:ext cx="5361449" cy="473509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rgbClr val="00B050"/>
                </a:solidFill>
                <a:latin typeface="Roboto Slab"/>
              </a:rPr>
              <a:t>Увеличивается </a:t>
            </a:r>
            <a:r>
              <a:rPr lang="ru-RU" sz="1600" dirty="0">
                <a:solidFill>
                  <a:srgbClr val="00B050"/>
                </a:solidFill>
                <a:latin typeface="Roboto Slab"/>
              </a:rPr>
              <a:t>и уменьшается поочерёдно</a:t>
            </a:r>
          </a:p>
        </p:txBody>
      </p:sp>
    </p:spTree>
    <p:extLst>
      <p:ext uri="{BB962C8B-B14F-4D97-AF65-F5344CB8AC3E}">
        <p14:creationId xmlns:p14="http://schemas.microsoft.com/office/powerpoint/2010/main" val="3872247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41053" y="2033139"/>
            <a:ext cx="5210366" cy="8079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400" dirty="0">
                <a:solidFill>
                  <a:prstClr val="black"/>
                </a:solidFill>
              </a:rPr>
              <a:t>У побывавших в космосе людей увеличивается рост. </a:t>
            </a:r>
            <a:r>
              <a:rPr lang="ru-RU" sz="1400" dirty="0" smtClean="0">
                <a:solidFill>
                  <a:prstClr val="black"/>
                </a:solidFill>
              </a:rPr>
              <a:t>В </a:t>
            </a:r>
            <a:r>
              <a:rPr lang="ru-RU" sz="1400" dirty="0">
                <a:solidFill>
                  <a:prstClr val="black"/>
                </a:solidFill>
              </a:rPr>
              <a:t>среднем рост космонавта за время пребывания в космосе увеличивается на 5 сантиметров.</a:t>
            </a:r>
          </a:p>
        </p:txBody>
      </p:sp>
      <p:pic>
        <p:nvPicPr>
          <p:cNvPr id="12" name="Picture 4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42" y="1299496"/>
            <a:ext cx="2298383" cy="2275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066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76600" y="1719464"/>
            <a:ext cx="259305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77"/>
            <a:r>
              <a:rPr lang="ru-RU" sz="1600" dirty="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17157" y="2079305"/>
            <a:ext cx="5230636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 побывавших в космосе людей увеличивается рост. </a:t>
            </a:r>
            <a:r>
              <a:rPr lang="ru-RU" dirty="0" smtClean="0"/>
              <a:t>В </a:t>
            </a:r>
            <a:r>
              <a:rPr lang="ru-RU" dirty="0"/>
              <a:t>среднем рост космонавта за время пребывания в космосе увеличивается на 5 сантиметров.</a:t>
            </a:r>
          </a:p>
        </p:txBody>
      </p:sp>
      <p:pic>
        <p:nvPicPr>
          <p:cNvPr id="12" name="Picture 4" descr="Похожее изображени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42" y="1299496"/>
            <a:ext cx="2298383" cy="2275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8553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976496" y="1722306"/>
            <a:ext cx="5038969" cy="4924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Roboto Slab"/>
              </a:rPr>
              <a:t>Представительницей какой страны была первая кошка, побывавшая в космосе?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719932" y="3289985"/>
            <a:ext cx="2520000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Roboto Slab"/>
              </a:rPr>
              <a:t>Франции</a:t>
            </a:r>
          </a:p>
        </p:txBody>
      </p:sp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3312475" y="3934979"/>
            <a:ext cx="2520000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Roboto Slab"/>
              </a:rPr>
              <a:t>Японии</a:t>
            </a:r>
          </a:p>
        </p:txBody>
      </p:sp>
      <p:sp>
        <p:nvSpPr>
          <p:cNvPr id="9" name="Скругленный прямоугольник 8">
            <a:hlinkClick r:id="rId4" action="ppaction://hlinksldjump"/>
          </p:cNvPr>
          <p:cNvSpPr/>
          <p:nvPr/>
        </p:nvSpPr>
        <p:spPr>
          <a:xfrm>
            <a:off x="3312475" y="3289984"/>
            <a:ext cx="2520000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Roboto Slab"/>
              </a:rPr>
              <a:t>США</a:t>
            </a: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719138" y="3934979"/>
            <a:ext cx="2520000" cy="439457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rgbClr val="00B050"/>
                </a:solidFill>
                <a:latin typeface="Roboto Slab"/>
              </a:rPr>
              <a:t>России</a:t>
            </a: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499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83580" y="1774318"/>
            <a:ext cx="5210366" cy="13465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400" dirty="0">
                <a:solidFill>
                  <a:prstClr val="black"/>
                </a:solidFill>
              </a:rPr>
              <a:t>Достоверно подтверждён единственный запуск кошки в космос. Он был осуществлён Францией 18 октября 1963 года. В суборбитальный полёт отправилась кошка </a:t>
            </a:r>
            <a:r>
              <a:rPr lang="ru-RU" sz="1400" dirty="0" err="1">
                <a:solidFill>
                  <a:prstClr val="black"/>
                </a:solidFill>
              </a:rPr>
              <a:t>Фелисетт</a:t>
            </a:r>
            <a:r>
              <a:rPr lang="ru-RU" sz="1400" dirty="0">
                <a:solidFill>
                  <a:prstClr val="black"/>
                </a:solidFill>
              </a:rPr>
              <a:t>, которая достигла высоты более 100 км и благополучно вернулась на </a:t>
            </a:r>
            <a:r>
              <a:rPr lang="ru-RU" sz="1400" dirty="0" smtClean="0">
                <a:solidFill>
                  <a:prstClr val="black"/>
                </a:solidFill>
              </a:rPr>
              <a:t>Землю</a:t>
            </a:r>
            <a:r>
              <a:rPr lang="ru-RU" sz="1400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12" name="Picture 2" descr="Картинки по запросу Фелисетт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4" r="14320"/>
          <a:stretch/>
        </p:blipFill>
        <p:spPr bwMode="auto">
          <a:xfrm>
            <a:off x="705678" y="1357392"/>
            <a:ext cx="2216426" cy="2277292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4429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Roboto Slab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  <a:endParaRPr lang="ru-RU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54859" y="1719464"/>
            <a:ext cx="259305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77"/>
            <a:r>
              <a:rPr lang="ru-RU" sz="1600" dirty="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432599" y="2159291"/>
            <a:ext cx="5230636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Достоверно подтверждён единственный запуск кошки в космос. Он был осуществлён Францией 18 октября 1963 года. В суборбитальный полёт отправилась кошка </a:t>
            </a:r>
            <a:r>
              <a:rPr lang="ru-RU" dirty="0" err="1">
                <a:solidFill>
                  <a:prstClr val="black"/>
                </a:solidFill>
              </a:rPr>
              <a:t>Фелисетт</a:t>
            </a:r>
            <a:r>
              <a:rPr lang="ru-RU" dirty="0">
                <a:solidFill>
                  <a:prstClr val="black"/>
                </a:solidFill>
              </a:rPr>
              <a:t>, которая достигла высоты более 100 км и благополучно вернулась на </a:t>
            </a:r>
            <a:r>
              <a:rPr lang="ru-RU" dirty="0" smtClean="0">
                <a:solidFill>
                  <a:prstClr val="black"/>
                </a:solidFill>
              </a:rPr>
              <a:t>Землю</a:t>
            </a:r>
            <a:r>
              <a:rPr lang="ru-RU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12" name="Picture 2" descr="Картинки по запросу Фелисетт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4" r="14320"/>
          <a:stretch/>
        </p:blipFill>
        <p:spPr bwMode="auto">
          <a:xfrm>
            <a:off x="705678" y="1357392"/>
            <a:ext cx="2216426" cy="2277292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2289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9138" y="889728"/>
            <a:ext cx="367347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1400" dirty="0">
                <a:solidFill>
                  <a:prstClr val="black"/>
                </a:solidFill>
              </a:rPr>
              <a:t>В игре участвуют две команды. Задача каждой команды </a:t>
            </a:r>
            <a:r>
              <a:rPr lang="ru-RU" sz="1400" dirty="0" smtClean="0">
                <a:solidFill>
                  <a:prstClr val="black"/>
                </a:solidFill>
              </a:rPr>
              <a:t>– </a:t>
            </a:r>
            <a:r>
              <a:rPr lang="ru-RU" sz="1400" dirty="0">
                <a:solidFill>
                  <a:prstClr val="black"/>
                </a:solidFill>
              </a:rPr>
              <a:t>найти на игровом поле как можно больше астероидов и уничтожить их.</a:t>
            </a:r>
          </a:p>
          <a:p>
            <a:pPr defTabSz="914377"/>
            <a:endParaRPr lang="ru-RU" sz="1400" dirty="0">
              <a:solidFill>
                <a:prstClr val="black"/>
              </a:solidFill>
            </a:endParaRPr>
          </a:p>
          <a:p>
            <a:pPr defTabSz="914377"/>
            <a:r>
              <a:rPr lang="ru-RU" sz="1400" dirty="0">
                <a:solidFill>
                  <a:prstClr val="black"/>
                </a:solidFill>
              </a:rPr>
              <a:t>Игровое поле разбито на 50 секторов (клеток). Астероиды (их 21) находятся не в каждом секторе.  </a:t>
            </a:r>
          </a:p>
          <a:p>
            <a:pPr defTabSz="914377"/>
            <a:endParaRPr lang="ru-RU" sz="1400" dirty="0">
              <a:solidFill>
                <a:prstClr val="black"/>
              </a:solidFill>
            </a:endParaRPr>
          </a:p>
          <a:p>
            <a:pPr defTabSz="914377"/>
            <a:r>
              <a:rPr lang="ru-RU" sz="1400" dirty="0">
                <a:solidFill>
                  <a:prstClr val="black"/>
                </a:solidFill>
              </a:rPr>
              <a:t>Команды по очереди выбирают сектор на игровом поле. Если в выбранном секторе есть астероид, команда отвечает на вопрос. Если сектор окажется пустым, ход переходит к противнику.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51388" y="889728"/>
            <a:ext cx="367347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ru-RU" sz="1400" dirty="0">
                <a:solidFill>
                  <a:prstClr val="black"/>
                </a:solidFill>
              </a:rPr>
              <a:t>Астероид считается уничтоженным, если команда даст правильный ответ на выбранный вопрос. </a:t>
            </a:r>
          </a:p>
          <a:p>
            <a:pPr defTabSz="914377"/>
            <a:endParaRPr lang="ru-RU" sz="1400" dirty="0">
              <a:solidFill>
                <a:prstClr val="black"/>
              </a:solidFill>
            </a:endParaRPr>
          </a:p>
          <a:p>
            <a:pPr defTabSz="914377"/>
            <a:r>
              <a:rPr lang="ru-RU" sz="1400" dirty="0">
                <a:solidFill>
                  <a:prstClr val="black"/>
                </a:solidFill>
              </a:rPr>
              <a:t>Правильный ответ позволяет сделать ещё один ход. В случае неверного ответа ход переходит к другой команде.</a:t>
            </a:r>
          </a:p>
          <a:p>
            <a:pPr defTabSz="914377"/>
            <a:endParaRPr lang="ru-RU" sz="1400" dirty="0">
              <a:solidFill>
                <a:prstClr val="black"/>
              </a:solidFill>
            </a:endParaRPr>
          </a:p>
          <a:p>
            <a:pPr defTabSz="914377"/>
            <a:r>
              <a:rPr lang="ru-RU" sz="1400" dirty="0">
                <a:solidFill>
                  <a:prstClr val="black"/>
                </a:solidFill>
              </a:rPr>
              <a:t>Команда, начинающая игру первой, определяется по жребию.</a:t>
            </a:r>
          </a:p>
          <a:p>
            <a:pPr defTabSz="914377"/>
            <a:endParaRPr lang="ru-RU" sz="1400" dirty="0">
              <a:solidFill>
                <a:prstClr val="black"/>
              </a:solidFill>
            </a:endParaRPr>
          </a:p>
          <a:p>
            <a:pPr defTabSz="914377"/>
            <a:r>
              <a:rPr lang="ru-RU" sz="1400" dirty="0">
                <a:solidFill>
                  <a:prstClr val="black"/>
                </a:solidFill>
              </a:rPr>
              <a:t>Игру выигрывает та команда, которая собьёт больше астероидов.</a:t>
            </a: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3132000" y="4499"/>
            <a:ext cx="288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445730" y="107151"/>
            <a:ext cx="22525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+mj-lt"/>
              </a:rPr>
              <a:t>Правила игры</a:t>
            </a:r>
          </a:p>
        </p:txBody>
      </p:sp>
      <p:sp>
        <p:nvSpPr>
          <p:cNvPr id="19" name="Скругленный прямоугольник 18">
            <a:hlinkClick r:id="rId3" action="ppaction://hlinksldjump"/>
          </p:cNvPr>
          <p:cNvSpPr/>
          <p:nvPr/>
        </p:nvSpPr>
        <p:spPr>
          <a:xfrm>
            <a:off x="7229734" y="3998271"/>
            <a:ext cx="119538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 меню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13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92D050"/>
              </a:gs>
              <a:gs pos="15000">
                <a:srgbClr val="00B05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+mj-lt"/>
              </a:rPr>
              <a:t>Вы ответили 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Вернуться назад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12014" y="1402720"/>
            <a:ext cx="5473700" cy="21544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914377">
              <a:lnSpc>
                <a:spcPct val="125000"/>
              </a:lnSpc>
            </a:pPr>
            <a:r>
              <a:rPr lang="ru-RU" sz="1400" dirty="0">
                <a:solidFill>
                  <a:prstClr val="black"/>
                </a:solidFill>
              </a:rPr>
              <a:t>Известно, что говорить «Поехали!» вместо уставного «Экипаж, </a:t>
            </a:r>
            <a:r>
              <a:rPr lang="ru-RU" sz="1400" dirty="0" smtClean="0">
                <a:solidFill>
                  <a:prstClr val="black"/>
                </a:solidFill>
              </a:rPr>
              <a:t>взлетаю!» </a:t>
            </a:r>
            <a:r>
              <a:rPr lang="ru-RU" sz="1400" dirty="0">
                <a:solidFill>
                  <a:prstClr val="black"/>
                </a:solidFill>
              </a:rPr>
              <a:t>при взлёте или начале упражнения на </a:t>
            </a:r>
            <a:r>
              <a:rPr lang="ru-RU" sz="1400" dirty="0" smtClean="0">
                <a:solidFill>
                  <a:prstClr val="black"/>
                </a:solidFill>
              </a:rPr>
              <a:t>тренажёре, </a:t>
            </a:r>
            <a:r>
              <a:rPr lang="ru-RU" sz="1400" dirty="0">
                <a:solidFill>
                  <a:prstClr val="black"/>
                </a:solidFill>
              </a:rPr>
              <a:t>любил лётчик-испытатель Марк </a:t>
            </a:r>
            <a:r>
              <a:rPr lang="ru-RU" sz="1400" dirty="0" err="1">
                <a:solidFill>
                  <a:prstClr val="black"/>
                </a:solidFill>
              </a:rPr>
              <a:t>Галлай</a:t>
            </a:r>
            <a:r>
              <a:rPr lang="ru-RU" sz="1400" dirty="0">
                <a:solidFill>
                  <a:prstClr val="black"/>
                </a:solidFill>
              </a:rPr>
              <a:t>, который был методистом первого отряда космонавтов. Марк Лазаревич предпочитал использовать бодрый неформальный доклад о готовности. Именно он ввёл «Поехали!» в повседневную практику отряда, и возможно, что такая практика могла быть одной из причин, побудивших Гагарина сказать именно так.</a:t>
            </a:r>
          </a:p>
        </p:txBody>
      </p:sp>
      <p:pic>
        <p:nvPicPr>
          <p:cNvPr id="9" name="Picture 2" descr="Картинки по запросу Марк Галлай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60"/>
          <a:stretch/>
        </p:blipFill>
        <p:spPr bwMode="auto">
          <a:xfrm>
            <a:off x="680931" y="1420647"/>
            <a:ext cx="2198793" cy="2260919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6926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FF0000"/>
              </a:gs>
              <a:gs pos="15000">
                <a:srgbClr val="C0000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1" name="Скругленный прямоугольник 10">
            <a:hlinkClick r:id="rId3" action="ppaction://hlinksldjump"/>
          </p:cNvPr>
          <p:cNvSpPr/>
          <p:nvPr/>
        </p:nvSpPr>
        <p:spPr>
          <a:xfrm>
            <a:off x="719138" y="3998271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Вернуться назад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081310" y="1293989"/>
            <a:ext cx="5502329" cy="2535201"/>
            <a:chOff x="719138" y="1165527"/>
            <a:chExt cx="4265464" cy="2535201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19138" y="1546292"/>
              <a:ext cx="4265464" cy="215443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defTabSz="914377">
                <a:lnSpc>
                  <a:spcPct val="125000"/>
                </a:lnSpc>
              </a:pPr>
              <a:r>
                <a:rPr lang="ru-RU" sz="1400" dirty="0">
                  <a:solidFill>
                    <a:prstClr val="black"/>
                  </a:solidFill>
                </a:rPr>
                <a:t>Известно, что говорить «Поехали!» вместо уставного «Экипаж, </a:t>
              </a:r>
              <a:r>
                <a:rPr lang="ru-RU" sz="1400" dirty="0" smtClean="0">
                  <a:solidFill>
                    <a:prstClr val="black"/>
                  </a:solidFill>
                </a:rPr>
                <a:t>взлетаю!» </a:t>
              </a:r>
              <a:r>
                <a:rPr lang="ru-RU" sz="1400" dirty="0">
                  <a:solidFill>
                    <a:prstClr val="black"/>
                  </a:solidFill>
                </a:rPr>
                <a:t>при взлёте или начале упражнения на </a:t>
              </a:r>
              <a:r>
                <a:rPr lang="ru-RU" sz="1400" dirty="0" smtClean="0">
                  <a:solidFill>
                    <a:prstClr val="black"/>
                  </a:solidFill>
                </a:rPr>
                <a:t>тренажёре, </a:t>
              </a:r>
              <a:r>
                <a:rPr lang="ru-RU" sz="1400" dirty="0">
                  <a:solidFill>
                    <a:prstClr val="black"/>
                  </a:solidFill>
                </a:rPr>
                <a:t>любил лётчик-испытатель Марк </a:t>
              </a:r>
              <a:r>
                <a:rPr lang="ru-RU" sz="1400" dirty="0" err="1">
                  <a:solidFill>
                    <a:prstClr val="black"/>
                  </a:solidFill>
                </a:rPr>
                <a:t>Галлай</a:t>
              </a:r>
              <a:r>
                <a:rPr lang="ru-RU" sz="1400" dirty="0">
                  <a:solidFill>
                    <a:prstClr val="black"/>
                  </a:solidFill>
                </a:rPr>
                <a:t>, который был методистом первого отряда космонавтов. Марк Лазаревич предпочитал использовать бодрый неформальный доклад о готовности. Именно он ввёл «Поехали!» в повседневную практику отряда, и возможно, что такая практика могла быть одной из причин, побудивших Гагарина сказать именно так.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9138" y="1165527"/>
              <a:ext cx="201016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77"/>
              <a:r>
                <a:rPr lang="ru-RU" sz="1600" dirty="0">
                  <a:solidFill>
                    <a:prstClr val="black"/>
                  </a:solidFill>
                  <a:latin typeface="Roboto Slab"/>
                </a:rPr>
                <a:t>Правильный ответ</a:t>
              </a: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13" y="3920213"/>
            <a:ext cx="1371798" cy="1132613"/>
          </a:xfrm>
          <a:prstGeom prst="rect">
            <a:avLst/>
          </a:prstGeom>
        </p:spPr>
      </p:pic>
      <p:pic>
        <p:nvPicPr>
          <p:cNvPr id="2050" name="Picture 2" descr="Картинки по запросу Марк Галлай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60"/>
          <a:stretch/>
        </p:blipFill>
        <p:spPr bwMode="auto">
          <a:xfrm>
            <a:off x="680931" y="1420647"/>
            <a:ext cx="2198793" cy="2260919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1200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100000">
                <a:srgbClr val="00B0F0"/>
              </a:gs>
              <a:gs pos="15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127000" dist="127000" dir="5400000" sx="90000" sy="90000" algn="t" rotWithShape="0">
              <a:srgbClr val="0070C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+mj-lt"/>
              </a:rPr>
              <a:t>Ответьте на вопрос</a:t>
            </a:r>
            <a:endParaRPr lang="ru-RU" sz="2200" dirty="0">
              <a:solidFill>
                <a:srgbClr val="F7F6F4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723899" y="1618033"/>
            <a:ext cx="5474556" cy="73866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>
                <a:latin typeface="+mj-lt"/>
              </a:rPr>
              <a:t>С какого космодрома стартовал космический корабль «Восток-1» с </a:t>
            </a:r>
            <a:r>
              <a:rPr lang="ru-RU" sz="1600" dirty="0" smtClean="0">
                <a:latin typeface="+mj-lt"/>
              </a:rPr>
              <a:t>первым космонавтом </a:t>
            </a:r>
            <a:r>
              <a:rPr lang="ru-RU" sz="1600" dirty="0">
                <a:latin typeface="+mj-lt"/>
              </a:rPr>
              <a:t>на борту?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719932" y="3255933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+mj-lt"/>
              </a:rPr>
              <a:t>Капустин Яр</a:t>
            </a: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3312475" y="3890975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+mj-lt"/>
              </a:rPr>
              <a:t>Восточный</a:t>
            </a:r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3312475" y="3255932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+mj-lt"/>
              </a:rPr>
              <a:t>Плесецк</a:t>
            </a:r>
          </a:p>
        </p:txBody>
      </p: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719932" y="3890975"/>
            <a:ext cx="2520000" cy="507561"/>
          </a:xfrm>
          <a:prstGeom prst="roundRect">
            <a:avLst/>
          </a:prstGeom>
          <a:noFill/>
          <a:ln w="190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800" dirty="0">
                <a:solidFill>
                  <a:srgbClr val="00B050"/>
                </a:solidFill>
                <a:latin typeface="+mj-lt"/>
              </a:rPr>
              <a:t>Байконур</a:t>
            </a:r>
          </a:p>
        </p:txBody>
      </p:sp>
      <p:pic>
        <p:nvPicPr>
          <p:cNvPr id="12" name="Picture 2" descr="Картинки по запросу Космонав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55" y="1324962"/>
            <a:ext cx="2226408" cy="249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7341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videouroki_fonts2">
      <a:majorFont>
        <a:latin typeface="Roboto Slab"/>
        <a:ea typeface=""/>
        <a:cs typeface=""/>
      </a:majorFont>
      <a:minorFont>
        <a:latin typeface="Open Sans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681</TotalTime>
  <Words>3649</Words>
  <Application>Microsoft Office PowerPoint</Application>
  <PresentationFormat>Экран (16:9)</PresentationFormat>
  <Paragraphs>406</Paragraphs>
  <Slides>66</Slides>
  <Notes>2</Notes>
  <HiddenSlides>65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71" baseType="lpstr">
      <vt:lpstr>Open Sans</vt:lpstr>
      <vt:lpstr>Roboto Slab</vt:lpstr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55</cp:revision>
  <dcterms:created xsi:type="dcterms:W3CDTF">2016-12-06T06:09:16Z</dcterms:created>
  <dcterms:modified xsi:type="dcterms:W3CDTF">2017-04-11T10:41:59Z</dcterms:modified>
</cp:coreProperties>
</file>