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1"/>
  </p:sldMasterIdLst>
  <p:notesMasterIdLst>
    <p:notesMasterId r:id="rId35"/>
  </p:notesMasterIdLst>
  <p:sldIdLst>
    <p:sldId id="466" r:id="rId2"/>
    <p:sldId id="389" r:id="rId3"/>
    <p:sldId id="958" r:id="rId4"/>
    <p:sldId id="1023" r:id="rId5"/>
    <p:sldId id="1024" r:id="rId6"/>
    <p:sldId id="1055" r:id="rId7"/>
    <p:sldId id="1056" r:id="rId8"/>
    <p:sldId id="1057" r:id="rId9"/>
    <p:sldId id="1058" r:id="rId10"/>
    <p:sldId id="1059" r:id="rId11"/>
    <p:sldId id="1060" r:id="rId12"/>
    <p:sldId id="1025" r:id="rId13"/>
    <p:sldId id="1027" r:id="rId14"/>
    <p:sldId id="1035" r:id="rId15"/>
    <p:sldId id="1036" r:id="rId16"/>
    <p:sldId id="1037" r:id="rId17"/>
    <p:sldId id="1038" r:id="rId18"/>
    <p:sldId id="1039" r:id="rId19"/>
    <p:sldId id="1040" r:id="rId20"/>
    <p:sldId id="1041" r:id="rId21"/>
    <p:sldId id="1042" r:id="rId22"/>
    <p:sldId id="1043" r:id="rId23"/>
    <p:sldId id="1044" r:id="rId24"/>
    <p:sldId id="1028" r:id="rId25"/>
    <p:sldId id="1026" r:id="rId26"/>
    <p:sldId id="1049" r:id="rId27"/>
    <p:sldId id="1050" r:id="rId28"/>
    <p:sldId id="1051" r:id="rId29"/>
    <p:sldId id="1052" r:id="rId30"/>
    <p:sldId id="1045" r:id="rId31"/>
    <p:sldId id="1046" r:id="rId32"/>
    <p:sldId id="1047" r:id="rId33"/>
    <p:sldId id="1048" r:id="rId34"/>
  </p:sldIdLst>
  <p:sldSz cx="9144000" cy="5143500" type="screen16x9"/>
  <p:notesSz cx="6858000" cy="9144000"/>
  <p:embeddedFontLst>
    <p:embeddedFont>
      <p:font typeface="Merriweather" panose="02060503050406030704" pitchFamily="18" charset="-52"/>
      <p:regular r:id="rId36"/>
      <p:bold r:id="rId37"/>
      <p:italic r:id="rId38"/>
      <p:bold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Roboto Slab" pitchFamily="2" charset="0"/>
      <p:regular r:id="rId44"/>
      <p:bold r:id="rId45"/>
    </p:embeddedFont>
    <p:embeddedFont>
      <p:font typeface="Roboto" panose="020B0604020202020204" charset="0"/>
      <p:regular r:id="rId46"/>
      <p:bold r:id="rId47"/>
      <p:italic r:id="rId48"/>
      <p:boldItalic r:id="rId49"/>
    </p:embeddedFont>
  </p:embeddedFontLst>
  <p:defaultTextStyle>
    <a:defPPr>
      <a:defRPr lang="ru-RU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3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pos="5534" userDrawn="1">
          <p15:clr>
            <a:srgbClr val="A4A3A4"/>
          </p15:clr>
        </p15:guide>
        <p15:guide id="4" orient="horz" pos="228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67" userDrawn="1">
          <p15:clr>
            <a:srgbClr val="A4A3A4"/>
          </p15:clr>
        </p15:guide>
        <p15:guide id="7" pos="2064" userDrawn="1">
          <p15:clr>
            <a:srgbClr val="A4A3A4"/>
          </p15:clr>
        </p15:guide>
        <p15:guide id="8" pos="3696" userDrawn="1">
          <p15:clr>
            <a:srgbClr val="A4A3A4"/>
          </p15:clr>
        </p15:guide>
        <p15:guide id="9" pos="1837" userDrawn="1">
          <p15:clr>
            <a:srgbClr val="A4A3A4"/>
          </p15:clr>
        </p15:guide>
        <p15:guide id="10" pos="39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ED7D31"/>
    <a:srgbClr val="682104"/>
    <a:srgbClr val="F34F0D"/>
    <a:srgbClr val="FFC000"/>
    <a:srgbClr val="A889C1"/>
    <a:srgbClr val="FFFFFF"/>
    <a:srgbClr val="390099"/>
    <a:srgbClr val="FFBD00"/>
    <a:srgbClr val="FF3C6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8" autoAdjust="0"/>
    <p:restoredTop sz="94162" autoAdjust="0"/>
  </p:normalViewPr>
  <p:slideViewPr>
    <p:cSldViewPr snapToGrid="0" showGuides="1">
      <p:cViewPr>
        <p:scale>
          <a:sx n="89" d="100"/>
          <a:sy n="89" d="100"/>
        </p:scale>
        <p:origin x="2262" y="1050"/>
      </p:cViewPr>
      <p:guideLst>
        <p:guide orient="horz" pos="3003"/>
        <p:guide pos="226"/>
        <p:guide pos="5534"/>
        <p:guide orient="horz" pos="228"/>
        <p:guide pos="2993"/>
        <p:guide pos="2767"/>
        <p:guide pos="2064"/>
        <p:guide pos="3696"/>
        <p:guide pos="1837"/>
        <p:guide pos="39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6CDED-7666-4D7E-A294-5461EC81F347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3F394D-A24F-4D3B-936C-7A1998098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27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0413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4329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759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171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6900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529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154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9975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6276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795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184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985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905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8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427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41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950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F394D-A24F-4D3B-936C-7A199809828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274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023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811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486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112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52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493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32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7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142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434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60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23D31-6C15-4E8B-B5F8-EC45A10A3328}" type="datetimeFigureOut">
              <a:rPr lang="ru-RU" smtClean="0"/>
              <a:t>вт 06.04.21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2AE63-1518-4AEF-8B91-881F017BE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73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slide" Target="slide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9.png"/><Relationship Id="rId7" Type="http://schemas.openxmlformats.org/officeDocument/2006/relationships/slide" Target="slide1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slide" Target="slide1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3.jpeg"/><Relationship Id="rId7" Type="http://schemas.openxmlformats.org/officeDocument/2006/relationships/slide" Target="slide1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slide" Target="slide1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slide" Target="slide2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slide" Target="slide2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slide" Target="slide2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slide" Target="slide2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12.xml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" Type="http://schemas.openxmlformats.org/officeDocument/2006/relationships/image" Target="../media/image4.png"/><Relationship Id="rId21" Type="http://schemas.openxmlformats.org/officeDocument/2006/relationships/slide" Target="slide20.xml"/><Relationship Id="rId34" Type="http://schemas.openxmlformats.org/officeDocument/2006/relationships/image" Target="../media/image19.png"/><Relationship Id="rId7" Type="http://schemas.openxmlformats.org/officeDocument/2006/relationships/slide" Target="slide6.xml"/><Relationship Id="rId12" Type="http://schemas.openxmlformats.org/officeDocument/2006/relationships/image" Target="../media/image8.png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33" Type="http://schemas.openxmlformats.org/officeDocument/2006/relationships/slide" Target="slide32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29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slide" Target="slide10.xml"/><Relationship Id="rId24" Type="http://schemas.openxmlformats.org/officeDocument/2006/relationships/image" Target="../media/image14.png"/><Relationship Id="rId32" Type="http://schemas.openxmlformats.org/officeDocument/2006/relationships/image" Target="../media/image18.png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image" Target="../media/image16.png"/><Relationship Id="rId10" Type="http://schemas.openxmlformats.org/officeDocument/2006/relationships/image" Target="../media/image7.png"/><Relationship Id="rId19" Type="http://schemas.openxmlformats.org/officeDocument/2006/relationships/slide" Target="slide18.xml"/><Relationship Id="rId31" Type="http://schemas.openxmlformats.org/officeDocument/2006/relationships/slide" Target="slide30.xml"/><Relationship Id="rId4" Type="http://schemas.openxmlformats.org/officeDocument/2006/relationships/image" Target="../media/image3.png"/><Relationship Id="rId9" Type="http://schemas.openxmlformats.org/officeDocument/2006/relationships/slide" Target="slide8.xml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openxmlformats.org/officeDocument/2006/relationships/slide" Target="slide26.xml"/><Relationship Id="rId30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slide" Target="slide3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slide" Target="slide3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rId5" action="ppaction://hlinksldjump"/>
          </p:cNvPr>
          <p:cNvSpPr/>
          <p:nvPr/>
        </p:nvSpPr>
        <p:spPr>
          <a:xfrm>
            <a:off x="1067295" y="3003832"/>
            <a:ext cx="2616798" cy="70865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90500" dist="190500" dir="5400000" sx="90000" sy="90000" algn="t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180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Начать игру</a:t>
            </a:r>
          </a:p>
        </p:txBody>
      </p:sp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358775" y="4188848"/>
            <a:ext cx="4033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1600">
                <a:solidFill>
                  <a:schemeClr val="bg1"/>
                </a:solidFill>
                <a:latin typeface="Roboto Slab"/>
              </a:rPr>
              <a:t>Правила игры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58775" y="616099"/>
            <a:ext cx="4033838" cy="1911371"/>
            <a:chOff x="358775" y="482705"/>
            <a:chExt cx="4033838" cy="1911371"/>
          </a:xfrm>
        </p:grpSpPr>
        <p:sp>
          <p:nvSpPr>
            <p:cNvPr id="10" name="TextBox 9"/>
            <p:cNvSpPr txBox="1"/>
            <p:nvPr/>
          </p:nvSpPr>
          <p:spPr>
            <a:xfrm>
              <a:off x="358775" y="482705"/>
              <a:ext cx="403383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/>
              <a:r>
                <a:rPr lang="ru-RU" sz="2200" smtClean="0">
                  <a:solidFill>
                    <a:srgbClr val="FFFF00"/>
                  </a:solidFill>
                  <a:latin typeface="Roboto Slab" pitchFamily="2" charset="0"/>
                  <a:ea typeface="Roboto Slab" pitchFamily="2" charset="0"/>
                </a:rPr>
                <a:t>Викторина</a:t>
              </a:r>
              <a:endParaRPr lang="ru-RU" sz="2200">
                <a:solidFill>
                  <a:srgbClr val="FFFF00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8775" y="916748"/>
              <a:ext cx="4033838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7"/>
              <a:r>
                <a:rPr lang="ru-RU" sz="4800" b="1" smtClean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Животные </a:t>
              </a:r>
            </a:p>
            <a:p>
              <a:pPr algn="ctr" defTabSz="914377"/>
              <a:r>
                <a:rPr lang="ru-RU" sz="4800" b="1" smtClean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в космосе</a:t>
              </a:r>
              <a:endParaRPr lang="ru-RU" sz="4800" b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41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Фото собак Белка и Стрелка (11 фото) 🔥 Прикольные картинки и юмор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0463" y="0"/>
            <a:ext cx="296353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162640"/>
            <a:ext cx="5530722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Назовите клички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собак,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которые 19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августа 1960 года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стали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первыми живыми существами, совершившими суточный орбитальный полёт и благополучно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вернувшимися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обратно. </a:t>
            </a: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TextBox 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00B05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8" name="Скругленный прямоугольник 7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Уголёк и Ветерок</a:t>
            </a:r>
          </a:p>
        </p:txBody>
      </p:sp>
      <p:sp>
        <p:nvSpPr>
          <p:cNvPr id="14" name="Скругленный прямоугольник 13">
            <a:hlinkClick r:id="" action="ppaction://noaction"/>
          </p:cNvPr>
          <p:cNvSpPr/>
          <p:nvPr/>
        </p:nvSpPr>
        <p:spPr>
          <a:xfrm>
            <a:off x="33124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Ворон и Синичка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33124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Белка и Стрелка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Скругленный прямоугольник 15">
            <a:hlinkClick r:id="" action="ppaction://noaction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Марс и Фобос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44507" cy="8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56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Фото собак Белка и Стрелка (11 фото) 🔥 Прикольные картинки и юмор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0463" y="0"/>
            <a:ext cx="296353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9" y="872966"/>
            <a:ext cx="5241930" cy="180703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Белка и Стрелка </a:t>
            </a:r>
            <a:endParaRPr lang="ru-RU" sz="24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Первыми животными, благополучно вернувшимися из орбитального космического </a:t>
            </a:r>
            <a:r>
              <a:rPr lang="ru-RU" sz="1600" dirty="0" smtClean="0">
                <a:ea typeface="Roboto Slab" pitchFamily="2" charset="0"/>
              </a:rPr>
              <a:t>полёта, стали собаки </a:t>
            </a:r>
            <a:r>
              <a:rPr lang="ru-RU" sz="1600" dirty="0">
                <a:ea typeface="Roboto Slab" pitchFamily="2" charset="0"/>
              </a:rPr>
              <a:t>Белка и </a:t>
            </a:r>
            <a:r>
              <a:rPr lang="ru-RU" sz="1600" dirty="0" smtClean="0">
                <a:ea typeface="Roboto Slab" pitchFamily="2" charset="0"/>
              </a:rPr>
              <a:t>Стрелка. За время полёта их корабль совершил 17 полных оборотов вокруг Земли. </a:t>
            </a:r>
            <a:endParaRPr lang="ru-RU" sz="1600" dirty="0">
              <a:solidFill>
                <a:prstClr val="black"/>
              </a:solidFill>
              <a:ea typeface="Roboto Slab" pitchFamily="2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13" name="Рисунок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TextBox 7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44507" cy="8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5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d/d8/%D0%9F%D0%B5%D1%80%D0%B2%D1%8B%D0%B9_%D0%BF%D1%83%D1%81%D0%BA_%D1%80%D0%B0%D0%BA%D0%B5%D1%82%D1%8B_%D0%A0-2%D0%90_%D1%81_%D0%B4%D0%B2%D1%83%D0%BC%D1%8F_%D1%81%D0%BE%D0%B1%D0%B0%D0%BA%D0%B0%D0%BC%D0%B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8" y="0"/>
            <a:ext cx="29511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088500"/>
            <a:ext cx="54737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>
                <a:solidFill>
                  <a:prstClr val="black"/>
                </a:solidFill>
                <a:latin typeface="Roboto Slab"/>
              </a:rPr>
              <a:t>Какой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полигон в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50-х и 60-х годах XX века был основной площадкой для экспериментов по запуску собак в верхние слои атмосферы на геофизических ракетах?</a:t>
            </a: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ED7D31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ED7D31"/>
              </a:solidFill>
              <a:latin typeface="Roboto Slab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err="1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Семнан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3124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Восточный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33124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Капустин Яр</a:t>
            </a: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err="1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Уоллопс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08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upload.wikimedia.org/wikipedia/commons/d/d8/%D0%9F%D0%B5%D1%80%D0%B2%D1%8B%D0%B9_%D0%BF%D1%83%D1%81%D0%BA_%D1%80%D0%B0%D0%BA%D0%B5%D1%82%D1%8B_%D0%A0-2%D0%90_%D1%81_%D0%B4%D0%B2%D1%83%D0%BC%D1%8F_%D1%81%D0%BE%D0%B1%D0%B0%D0%BA%D0%B0%D0%BC%D0%B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8" y="0"/>
            <a:ext cx="29511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0" y="878114"/>
            <a:ext cx="5508629" cy="32106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Капустин Яр </a:t>
            </a:r>
            <a:endParaRPr lang="ru-RU" sz="24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Подавляющее большинство исследований с собаками 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в </a:t>
            </a:r>
            <a:r>
              <a:rPr lang="ru-RU" sz="1600" dirty="0">
                <a:ea typeface="Roboto Slab" pitchFamily="2" charset="0"/>
              </a:rPr>
              <a:t>50-х и 60-х годах XX </a:t>
            </a:r>
            <a:r>
              <a:rPr lang="ru-RU" sz="1600" dirty="0" smtClean="0">
                <a:ea typeface="Roboto Slab" pitchFamily="2" charset="0"/>
              </a:rPr>
              <a:t>века было </a:t>
            </a:r>
            <a:r>
              <a:rPr lang="ru-RU" sz="1600" dirty="0">
                <a:ea typeface="Roboto Slab" pitchFamily="2" charset="0"/>
              </a:rPr>
              <a:t>проведено в Советском </a:t>
            </a:r>
            <a:r>
              <a:rPr lang="ru-RU" sz="1600" dirty="0" smtClean="0">
                <a:ea typeface="Roboto Slab" pitchFamily="2" charset="0"/>
              </a:rPr>
              <a:t>Союзе. </a:t>
            </a:r>
            <a:r>
              <a:rPr lang="ru-RU" sz="1600" dirty="0">
                <a:ea typeface="Roboto Slab" pitchFamily="2" charset="0"/>
              </a:rPr>
              <a:t>Основная часть экспериментов </a:t>
            </a:r>
            <a:r>
              <a:rPr lang="ru-RU" sz="1600" dirty="0" smtClean="0">
                <a:ea typeface="Roboto Slab" pitchFamily="2" charset="0"/>
              </a:rPr>
              <a:t>проводилась с </a:t>
            </a:r>
            <a:r>
              <a:rPr lang="ru-RU" sz="1600" dirty="0">
                <a:ea typeface="Roboto Slab" pitchFamily="2" charset="0"/>
              </a:rPr>
              <a:t>полигона Капустин Яр в Астраханской области. Ракеты достигали высоты </a:t>
            </a:r>
            <a:r>
              <a:rPr lang="ru-RU" sz="1600" dirty="0" smtClean="0">
                <a:ea typeface="Roboto Slab" pitchFamily="2" charset="0"/>
              </a:rPr>
              <a:t>100–400 км. </a:t>
            </a:r>
            <a:r>
              <a:rPr lang="ru-RU" sz="1600" dirty="0">
                <a:ea typeface="Roboto Slab" pitchFamily="2" charset="0"/>
              </a:rPr>
              <a:t>И</a:t>
            </a:r>
            <a:r>
              <a:rPr lang="ru-RU" sz="1600" dirty="0" smtClean="0">
                <a:ea typeface="Roboto Slab" pitchFamily="2" charset="0"/>
              </a:rPr>
              <a:t>х </a:t>
            </a:r>
            <a:r>
              <a:rPr lang="ru-RU" sz="1600" dirty="0">
                <a:ea typeface="Roboto Slab" pitchFamily="2" charset="0"/>
              </a:rPr>
              <a:t>отделяющиеся головные части с пассажирами спускались обратно на </a:t>
            </a:r>
            <a:r>
              <a:rPr lang="ru-RU" sz="1600" dirty="0" smtClean="0">
                <a:ea typeface="Roboto Slab" pitchFamily="2" charset="0"/>
              </a:rPr>
              <a:t>парашютах. В 1960-х годах несколько запусков ракет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с собаками в верхние слои атмосферы осуществили и в КНР.</a:t>
            </a:r>
            <a:endParaRPr lang="ru-RU" sz="1600" dirty="0">
              <a:solidFill>
                <a:prstClr val="black"/>
              </a:solidFill>
              <a:ea typeface="Roboto Slab" pitchFamily="2" charset="0"/>
            </a:endParaRP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243815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4410" y="-1"/>
            <a:ext cx="2949590" cy="5143500"/>
          </a:xfrm>
          <a:prstGeom prst="rect">
            <a:avLst/>
          </a:prstGeom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000364"/>
            <a:ext cx="5530722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Жизнь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в космосе сопряжена с большими проблемами для человеческого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тела: истончаются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кости, деградируют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мышцы.</a:t>
            </a: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А каких позвоночных животных в 2012 году использовали японские учёные для того, чтобы определить, как влияют космические условия на скелет? 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ED7D31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ED7D31"/>
              </a:solidFill>
              <a:latin typeface="Roboto Slab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3312475" y="377941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err="1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Гекконы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58775" y="3785253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Крысы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33124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Рыбки</a:t>
            </a: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58775" y="3105679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Кролики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328" y="2639908"/>
            <a:ext cx="2462027" cy="246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2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4410" y="-1"/>
            <a:ext cx="2949590" cy="51435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8" y="932161"/>
            <a:ext cx="5508631" cy="32106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Рыбки</a:t>
            </a:r>
            <a:endParaRPr lang="ru-RU" sz="24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Рыбы переносят </a:t>
            </a:r>
            <a:r>
              <a:rPr lang="ru-RU" sz="1600" dirty="0">
                <a:ea typeface="Roboto Slab" pitchFamily="2" charset="0"/>
              </a:rPr>
              <a:t>космические путешествия так же тяжело, как и человек</a:t>
            </a:r>
            <a:r>
              <a:rPr lang="ru-RU" sz="1600" dirty="0" smtClean="0">
                <a:ea typeface="Roboto Slab" pitchFamily="2" charset="0"/>
              </a:rPr>
              <a:t>. Чтобы </a:t>
            </a:r>
            <a:r>
              <a:rPr lang="ru-RU" sz="1600" dirty="0">
                <a:ea typeface="Roboto Slab" pitchFamily="2" charset="0"/>
              </a:rPr>
              <a:t>понять, как воздействуют космические условия на рыб и их </a:t>
            </a:r>
            <a:r>
              <a:rPr lang="ru-RU" sz="1600" dirty="0" smtClean="0">
                <a:ea typeface="Roboto Slab" pitchFamily="2" charset="0"/>
              </a:rPr>
              <a:t>скелет, Японское </a:t>
            </a:r>
            <a:r>
              <a:rPr lang="ru-RU" sz="1600" dirty="0">
                <a:ea typeface="Roboto Slab" pitchFamily="2" charset="0"/>
              </a:rPr>
              <a:t>агентство аэрокосмических исследований (JAXA) запустило в космос японских </a:t>
            </a:r>
            <a:r>
              <a:rPr lang="ru-RU" sz="1600" dirty="0" err="1" smtClean="0">
                <a:ea typeface="Roboto Slab" pitchFamily="2" charset="0"/>
              </a:rPr>
              <a:t>оризий</a:t>
            </a:r>
            <a:r>
              <a:rPr lang="ru-RU" sz="1600" dirty="0" smtClean="0">
                <a:ea typeface="Roboto Slab" pitchFamily="2" charset="0"/>
              </a:rPr>
              <a:t>. Этот </a:t>
            </a:r>
            <a:r>
              <a:rPr lang="ru-RU" sz="1600" dirty="0">
                <a:ea typeface="Roboto Slab" pitchFamily="2" charset="0"/>
              </a:rPr>
              <a:t>вид был выбран из-за прозрачного </a:t>
            </a:r>
            <a:r>
              <a:rPr lang="ru-RU" sz="1600" dirty="0" smtClean="0">
                <a:ea typeface="Roboto Slab" pitchFamily="2" charset="0"/>
              </a:rPr>
              <a:t>тела. Так проще наблюдать за изменением </a:t>
            </a:r>
            <a:r>
              <a:rPr lang="ru-RU" sz="1600" dirty="0">
                <a:ea typeface="Roboto Slab" pitchFamily="2" charset="0"/>
              </a:rPr>
              <a:t>скелета рыбок. Результаты этих наблюдений могут </a:t>
            </a:r>
            <a:r>
              <a:rPr lang="ru-RU" sz="1600" dirty="0" smtClean="0">
                <a:ea typeface="Roboto Slab" pitchFamily="2" charset="0"/>
              </a:rPr>
              <a:t>пригодиться для </a:t>
            </a:r>
            <a:r>
              <a:rPr lang="ru-RU" sz="1600" dirty="0">
                <a:ea typeface="Roboto Slab" pitchFamily="2" charset="0"/>
              </a:rPr>
              <a:t>изучения изменений в скелете человека в условиях космоса</a:t>
            </a:r>
            <a:r>
              <a:rPr lang="ru-RU" sz="1600" dirty="0" smtClean="0">
                <a:ea typeface="Roboto Slab" pitchFamily="2" charset="0"/>
              </a:rPr>
              <a:t>.</a:t>
            </a:r>
            <a:endParaRPr lang="ru-RU" sz="1600" dirty="0">
              <a:ea typeface="Roboto Slab" pitchFamily="2" charset="0"/>
            </a:endParaRP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2" name="AutoShape 2" descr="https://thumbs-prod.si-cdn.com/xyAVo0uutGK0Hy4s0g5U1DkGaus=/fit-in/1600x0/https:/public-media.si-cdn.com/filer/69/5b/695b16e9-0eb0-4921-827e-69f35456b951/670713main_aquatic1_l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65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pbs.twimg.com/media/DxXWlBwWsAI4WUX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/>
          <a:stretch/>
        </p:blipFill>
        <p:spPr bwMode="auto">
          <a:xfrm>
            <a:off x="6189785" y="0"/>
            <a:ext cx="295421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088500"/>
            <a:ext cx="553072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Какое млекопитающее семейства кошачьих стало единственным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представителем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своего вида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, чей полёт в космос достоверно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подтверждён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?</a:t>
            </a: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ED7D31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ED7D31"/>
              </a:solidFill>
              <a:latin typeface="Roboto Slab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3306531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Кот Феликс</a:t>
            </a: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311013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Рысь Наталья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Кошка </a:t>
            </a:r>
            <a:r>
              <a:rPr lang="ru-RU" sz="1600" err="1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Фелисетт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Манул </a:t>
            </a:r>
            <a:r>
              <a:rPr lang="ru-RU" sz="1600" err="1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Кристиан</a:t>
            </a:r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75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979" r="5192" b="2288"/>
          <a:stretch/>
        </p:blipFill>
        <p:spPr>
          <a:xfrm>
            <a:off x="6192838" y="0"/>
            <a:ext cx="2951162" cy="51435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9" y="934918"/>
            <a:ext cx="5530727" cy="32106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Кошка </a:t>
            </a:r>
            <a:r>
              <a:rPr lang="ru-RU" sz="2400" dirty="0" err="1">
                <a:solidFill>
                  <a:prstClr val="black"/>
                </a:solidFill>
                <a:latin typeface="Roboto Slab"/>
              </a:rPr>
              <a:t>Фелисетт</a:t>
            </a:r>
            <a:endParaRPr lang="ru-RU" sz="24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18 октября 1963 года французское космическое агентство CERMA отправило в космос на ракете </a:t>
            </a:r>
            <a:r>
              <a:rPr lang="ru-RU" sz="1600" dirty="0" err="1">
                <a:ea typeface="Roboto Slab" pitchFamily="2" charset="0"/>
              </a:rPr>
              <a:t>Veronique</a:t>
            </a:r>
            <a:r>
              <a:rPr lang="ru-RU" sz="1600" dirty="0">
                <a:ea typeface="Roboto Slab" pitchFamily="2" charset="0"/>
              </a:rPr>
              <a:t> AG1 </a:t>
            </a:r>
            <a:r>
              <a:rPr lang="ru-RU" sz="1600" dirty="0" smtClean="0">
                <a:ea typeface="Roboto Slab" pitchFamily="2" charset="0"/>
              </a:rPr>
              <a:t>чёрно-белую </a:t>
            </a:r>
            <a:r>
              <a:rPr lang="ru-RU" sz="1600" dirty="0">
                <a:ea typeface="Roboto Slab" pitchFamily="2" charset="0"/>
              </a:rPr>
              <a:t>кошку </a:t>
            </a:r>
            <a:r>
              <a:rPr lang="ru-RU" sz="1600" dirty="0" err="1">
                <a:ea typeface="Roboto Slab" pitchFamily="2" charset="0"/>
              </a:rPr>
              <a:t>Фелисетт</a:t>
            </a:r>
            <a:r>
              <a:rPr lang="ru-RU" sz="1600" dirty="0">
                <a:ea typeface="Roboto Slab" pitchFamily="2" charset="0"/>
              </a:rPr>
              <a:t>. </a:t>
            </a:r>
            <a:r>
              <a:rPr lang="ru-RU" sz="1600" dirty="0" err="1">
                <a:ea typeface="Roboto Slab" pitchFamily="2" charset="0"/>
              </a:rPr>
              <a:t>Фелисетт</a:t>
            </a:r>
            <a:r>
              <a:rPr lang="ru-RU" sz="1600" dirty="0">
                <a:ea typeface="Roboto Slab" pitchFamily="2" charset="0"/>
              </a:rPr>
              <a:t> является единственным представителем вида, чей полёт в </a:t>
            </a:r>
            <a:r>
              <a:rPr lang="ru-RU" sz="1600" dirty="0" smtClean="0">
                <a:ea typeface="Roboto Slab" pitchFamily="2" charset="0"/>
              </a:rPr>
              <a:t>космос </a:t>
            </a:r>
            <a:r>
              <a:rPr lang="ru-RU" sz="1600" dirty="0">
                <a:ea typeface="Roboto Slab" pitchFamily="2" charset="0"/>
              </a:rPr>
              <a:t>достоверно </a:t>
            </a:r>
            <a:r>
              <a:rPr lang="ru-RU" sz="1600" dirty="0" smtClean="0">
                <a:ea typeface="Roboto Slab" pitchFamily="2" charset="0"/>
              </a:rPr>
              <a:t>подтверждён. Существует </a:t>
            </a:r>
            <a:r>
              <a:rPr lang="ru-RU" sz="1600" dirty="0">
                <a:ea typeface="Roboto Slab" pitchFamily="2" charset="0"/>
              </a:rPr>
              <a:t>версия, </a:t>
            </a:r>
            <a:r>
              <a:rPr lang="ru-RU" sz="1600" dirty="0" smtClean="0">
                <a:ea typeface="Roboto Slab" pitchFamily="2" charset="0"/>
              </a:rPr>
              <a:t>что </a:t>
            </a:r>
            <a:r>
              <a:rPr lang="ru-RU" sz="1600" dirty="0">
                <a:ea typeface="Roboto Slab" pitchFamily="2" charset="0"/>
              </a:rPr>
              <a:t>на самом деле </a:t>
            </a:r>
            <a:r>
              <a:rPr lang="ru-RU" sz="1600" dirty="0" err="1">
                <a:ea typeface="Roboto Slab" pitchFamily="2" charset="0"/>
              </a:rPr>
              <a:t>Фелисетт</a:t>
            </a:r>
            <a:r>
              <a:rPr lang="ru-RU" sz="1600" dirty="0">
                <a:ea typeface="Roboto Slab" pitchFamily="2" charset="0"/>
              </a:rPr>
              <a:t> была запасным </a:t>
            </a:r>
            <a:r>
              <a:rPr lang="ru-RU" sz="1600" dirty="0" smtClean="0">
                <a:ea typeface="Roboto Slab" pitchFamily="2" charset="0"/>
              </a:rPr>
              <a:t>вариантом и </a:t>
            </a:r>
            <a:r>
              <a:rPr lang="ru-RU" sz="1600" dirty="0">
                <a:ea typeface="Roboto Slab" pitchFamily="2" charset="0"/>
              </a:rPr>
              <a:t>изначально в </a:t>
            </a:r>
            <a:r>
              <a:rPr lang="ru-RU" sz="1600" dirty="0" smtClean="0">
                <a:ea typeface="Roboto Slab" pitchFamily="2" charset="0"/>
              </a:rPr>
              <a:t>полёт </a:t>
            </a:r>
            <a:r>
              <a:rPr lang="ru-RU" sz="1600" dirty="0">
                <a:ea typeface="Roboto Slab" pitchFamily="2" charset="0"/>
              </a:rPr>
              <a:t>должен был отправиться кот Феликс</a:t>
            </a:r>
            <a:r>
              <a:rPr lang="ru-RU" sz="1600" dirty="0" smtClean="0">
                <a:ea typeface="Roboto Slab" pitchFamily="2" charset="0"/>
              </a:rPr>
              <a:t>. Но </a:t>
            </a:r>
            <a:r>
              <a:rPr lang="ru-RU" sz="1600" dirty="0">
                <a:ea typeface="Roboto Slab" pitchFamily="2" charset="0"/>
              </a:rPr>
              <a:t>Феликс сбежал со станции всего лишь за день до полёта. </a:t>
            </a: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80097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Хэм из отряда «космических шимпанзе»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8345" y="-1"/>
            <a:ext cx="2955655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088500"/>
            <a:ext cx="54737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Этот «астронавт»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10 февраля 1961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года попал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на обложку журнала </a:t>
            </a:r>
            <a:r>
              <a:rPr lang="ru-RU" sz="1800" dirty="0" err="1" smtClean="0">
                <a:solidFill>
                  <a:prstClr val="black"/>
                </a:solidFill>
                <a:latin typeface="Roboto Slab"/>
              </a:rPr>
              <a:t>Life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А всё потому, что он стал первым животным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которое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не просто находилось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внутри космического корабля, а взаимодействовало с ним.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ED7D31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ED7D31"/>
              </a:solidFill>
              <a:latin typeface="Roboto Slab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Макака-резус </a:t>
            </a:r>
            <a:r>
              <a:rPr lang="ru-RU" sz="1600" err="1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Эйбл</a:t>
            </a:r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3124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Крыса Кастор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Шимпанзе </a:t>
            </a:r>
            <a:r>
              <a:rPr lang="ru-RU" sz="160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Хэм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312475" y="311170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Собака Звёздочка 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175" y="717687"/>
            <a:ext cx="2785358" cy="399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7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1" y="990704"/>
            <a:ext cx="5275909" cy="32106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Шимпанзе </a:t>
            </a:r>
            <a:r>
              <a:rPr lang="ru-RU" sz="2400" dirty="0" err="1" smtClean="0">
                <a:solidFill>
                  <a:prstClr val="black"/>
                </a:solidFill>
                <a:latin typeface="Roboto Slab"/>
              </a:rPr>
              <a:t>Хэм</a:t>
            </a:r>
            <a:endParaRPr lang="ru-RU" sz="24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31 </a:t>
            </a:r>
            <a:r>
              <a:rPr lang="ru-RU" sz="1600" dirty="0">
                <a:ea typeface="Roboto Slab" pitchFamily="2" charset="0"/>
              </a:rPr>
              <a:t>января 1961 года американцы отправили 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в </a:t>
            </a:r>
            <a:r>
              <a:rPr lang="ru-RU" sz="1600" dirty="0">
                <a:ea typeface="Roboto Slab" pitchFamily="2" charset="0"/>
              </a:rPr>
              <a:t>16-минутный суборбитальный </a:t>
            </a:r>
            <a:r>
              <a:rPr lang="ru-RU" sz="1600" dirty="0" smtClean="0">
                <a:ea typeface="Roboto Slab" pitchFamily="2" charset="0"/>
              </a:rPr>
              <a:t>полёт </a:t>
            </a:r>
            <a:r>
              <a:rPr lang="ru-RU" sz="1600" dirty="0">
                <a:ea typeface="Roboto Slab" pitchFamily="2" charset="0"/>
              </a:rPr>
              <a:t>шимпанзе 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по имени </a:t>
            </a:r>
            <a:r>
              <a:rPr lang="ru-RU" sz="1600" dirty="0" err="1" smtClean="0">
                <a:ea typeface="Roboto Slab" pitchFamily="2" charset="0"/>
              </a:rPr>
              <a:t>Хэм</a:t>
            </a:r>
            <a:r>
              <a:rPr lang="ru-RU" sz="1600" dirty="0" smtClean="0">
                <a:ea typeface="Roboto Slab" pitchFamily="2" charset="0"/>
              </a:rPr>
              <a:t>. Он </a:t>
            </a:r>
            <a:r>
              <a:rPr lang="ru-RU" sz="1600" dirty="0">
                <a:ea typeface="Roboto Slab" pitchFamily="2" charset="0"/>
              </a:rPr>
              <a:t>продемонстрировал, что во время космического полёта можно концентрировать внимание и работать. Предварительно его научили нажимать на рычаг, чтобы получать пищу и избегать удара электрическим током. </a:t>
            </a:r>
            <a:r>
              <a:rPr lang="ru-RU" sz="1600" dirty="0" err="1">
                <a:ea typeface="Roboto Slab" pitchFamily="2" charset="0"/>
              </a:rPr>
              <a:t>Хэм</a:t>
            </a:r>
            <a:r>
              <a:rPr lang="ru-RU" sz="1600" dirty="0">
                <a:ea typeface="Roboto Slab" pitchFamily="2" charset="0"/>
              </a:rPr>
              <a:t> благополучно вернулся на Землю и после полёта прожил ещё 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23 </a:t>
            </a:r>
            <a:r>
              <a:rPr lang="ru-RU" sz="1600" dirty="0">
                <a:ea typeface="Roboto Slab" pitchFamily="2" charset="0"/>
              </a:rPr>
              <a:t>года.</a:t>
            </a: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0" name="Picture 2" descr="Хэм из отряда «космических шимпанзе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345" y="-1"/>
            <a:ext cx="2955655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9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8775" y="836890"/>
            <a:ext cx="4033838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400" dirty="0">
                <a:solidFill>
                  <a:prstClr val="black"/>
                </a:solidFill>
              </a:rPr>
              <a:t>В игре участвуют две команды. Задача каждой </a:t>
            </a:r>
            <a:r>
              <a:rPr lang="ru-RU" sz="1400" dirty="0" smtClean="0">
                <a:solidFill>
                  <a:prstClr val="black"/>
                </a:solidFill>
              </a:rPr>
              <a:t>команды – правильно ответить на наибольшее количество вопросов. </a:t>
            </a:r>
          </a:p>
          <a:p>
            <a:pPr defTabSz="914377"/>
            <a:endParaRPr lang="ru-RU" sz="1400" dirty="0" smtClean="0">
              <a:solidFill>
                <a:prstClr val="black"/>
              </a:solidFill>
            </a:endParaRPr>
          </a:p>
          <a:p>
            <a:pPr defTabSz="914377"/>
            <a:r>
              <a:rPr lang="ru-RU" sz="1400" dirty="0" smtClean="0">
                <a:solidFill>
                  <a:prstClr val="black"/>
                </a:solidFill>
              </a:rPr>
              <a:t>Игровое </a:t>
            </a:r>
            <a:r>
              <a:rPr lang="ru-RU" sz="1400" dirty="0">
                <a:solidFill>
                  <a:prstClr val="black"/>
                </a:solidFill>
              </a:rPr>
              <a:t>поле разбито на </a:t>
            </a:r>
            <a:r>
              <a:rPr lang="ru-RU" sz="1400" dirty="0" smtClean="0">
                <a:solidFill>
                  <a:prstClr val="black"/>
                </a:solidFill>
              </a:rPr>
              <a:t>15 </a:t>
            </a:r>
            <a:r>
              <a:rPr lang="ru-RU" sz="1400" dirty="0">
                <a:solidFill>
                  <a:prstClr val="black"/>
                </a:solidFill>
              </a:rPr>
              <a:t>ячеек </a:t>
            </a:r>
            <a:r>
              <a:rPr lang="ru-RU" sz="1400" dirty="0" smtClean="0">
                <a:solidFill>
                  <a:prstClr val="black"/>
                </a:solidFill>
              </a:rPr>
              <a:t>разного </a:t>
            </a:r>
            <a:r>
              <a:rPr lang="ru-RU" sz="1400" dirty="0">
                <a:solidFill>
                  <a:prstClr val="black"/>
                </a:solidFill>
              </a:rPr>
              <a:t>цвета. </a:t>
            </a:r>
            <a:r>
              <a:rPr lang="ru-RU" sz="1400" dirty="0" smtClean="0">
                <a:solidFill>
                  <a:prstClr val="black"/>
                </a:solidFill>
              </a:rPr>
              <a:t>Зелёный </a:t>
            </a:r>
            <a:r>
              <a:rPr lang="ru-RU" sz="1400" dirty="0">
                <a:solidFill>
                  <a:prstClr val="black"/>
                </a:solidFill>
              </a:rPr>
              <a:t>цвет – простые </a:t>
            </a:r>
            <a:r>
              <a:rPr lang="ru-RU" sz="1400" dirty="0" smtClean="0">
                <a:solidFill>
                  <a:prstClr val="black"/>
                </a:solidFill>
              </a:rPr>
              <a:t>вопросы.</a:t>
            </a:r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 smtClean="0">
                <a:solidFill>
                  <a:prstClr val="black"/>
                </a:solidFill>
              </a:rPr>
              <a:t>Оранжевый </a:t>
            </a:r>
            <a:r>
              <a:rPr lang="ru-RU" sz="1400" dirty="0">
                <a:solidFill>
                  <a:prstClr val="black"/>
                </a:solidFill>
              </a:rPr>
              <a:t>цвет – </a:t>
            </a:r>
            <a:r>
              <a:rPr lang="ru-RU" sz="1400" dirty="0" smtClean="0">
                <a:solidFill>
                  <a:prstClr val="black"/>
                </a:solidFill>
              </a:rPr>
              <a:t>вопросы </a:t>
            </a:r>
            <a:r>
              <a:rPr lang="ru-RU" sz="1400" dirty="0">
                <a:solidFill>
                  <a:prstClr val="black"/>
                </a:solidFill>
              </a:rPr>
              <a:t>средней </a:t>
            </a:r>
            <a:r>
              <a:rPr lang="ru-RU" sz="1400" dirty="0" smtClean="0">
                <a:solidFill>
                  <a:prstClr val="black"/>
                </a:solidFill>
              </a:rPr>
              <a:t>сложности. Фиолетовый </a:t>
            </a:r>
            <a:r>
              <a:rPr lang="ru-RU" sz="1400" dirty="0">
                <a:solidFill>
                  <a:prstClr val="black"/>
                </a:solidFill>
              </a:rPr>
              <a:t>цвет – сложные </a:t>
            </a:r>
            <a:r>
              <a:rPr lang="ru-RU" sz="1400" dirty="0" smtClean="0">
                <a:solidFill>
                  <a:prstClr val="black"/>
                </a:solidFill>
              </a:rPr>
              <a:t>вопросы.</a:t>
            </a:r>
            <a:endParaRPr lang="ru-RU" sz="1400" dirty="0">
              <a:solidFill>
                <a:prstClr val="black"/>
              </a:solidFill>
            </a:endParaRP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Команды по очереди выбирают ячейку на игровом поле. После этого команда сможет перейти к вопросу</a:t>
            </a:r>
            <a:r>
              <a:rPr lang="ru-RU" sz="1400" dirty="0" smtClean="0">
                <a:solidFill>
                  <a:prstClr val="black"/>
                </a:solidFill>
              </a:rPr>
              <a:t>.</a:t>
            </a:r>
            <a:endParaRPr lang="en-US" sz="1400" dirty="0" smtClean="0">
              <a:solidFill>
                <a:prstClr val="black"/>
              </a:solidFill>
            </a:endParaRPr>
          </a:p>
          <a:p>
            <a:pPr defTabSz="914377"/>
            <a:endParaRPr lang="en-US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За каждый правильный ответ на </a:t>
            </a:r>
            <a:r>
              <a:rPr lang="ru-RU" sz="1400" dirty="0" smtClean="0">
                <a:solidFill>
                  <a:prstClr val="black"/>
                </a:solidFill>
              </a:rPr>
              <a:t>зелёном </a:t>
            </a:r>
            <a:r>
              <a:rPr lang="ru-RU" sz="1400" dirty="0">
                <a:solidFill>
                  <a:prstClr val="black"/>
                </a:solidFill>
              </a:rPr>
              <a:t>секторе команда получает 1 балл, на </a:t>
            </a:r>
            <a:r>
              <a:rPr lang="ru-RU" sz="1400" dirty="0" smtClean="0">
                <a:solidFill>
                  <a:prstClr val="black"/>
                </a:solidFill>
              </a:rPr>
              <a:t>оранжевом секторе </a:t>
            </a:r>
            <a:r>
              <a:rPr lang="ru-RU" sz="1400" dirty="0">
                <a:solidFill>
                  <a:prstClr val="black"/>
                </a:solidFill>
              </a:rPr>
              <a:t>– 2 балла, на фиолетовом секторе – </a:t>
            </a:r>
            <a:r>
              <a:rPr lang="ru-RU" sz="1400" dirty="0" smtClean="0">
                <a:solidFill>
                  <a:prstClr val="black"/>
                </a:solidFill>
              </a:rPr>
              <a:t>3 </a:t>
            </a:r>
            <a:r>
              <a:rPr lang="ru-RU" sz="1400" dirty="0">
                <a:solidFill>
                  <a:prstClr val="black"/>
                </a:solidFill>
              </a:rPr>
              <a:t>балла</a:t>
            </a:r>
            <a:r>
              <a:rPr lang="ru-RU" sz="1400" dirty="0" smtClean="0">
                <a:solidFill>
                  <a:prstClr val="black"/>
                </a:solidFill>
              </a:rPr>
              <a:t>.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51388" y="836890"/>
            <a:ext cx="4033837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400" dirty="0" smtClean="0">
                <a:solidFill>
                  <a:prstClr val="black"/>
                </a:solidFill>
              </a:rPr>
              <a:t>Ячейки можно выбирать в произвольном порядке.</a:t>
            </a:r>
          </a:p>
          <a:p>
            <a:pPr defTabSz="914377"/>
            <a:endParaRPr lang="ru-RU" sz="1400" dirty="0" smtClean="0">
              <a:solidFill>
                <a:prstClr val="black"/>
              </a:solidFill>
            </a:endParaRPr>
          </a:p>
          <a:p>
            <a:pPr defTabSz="914377"/>
            <a:r>
              <a:rPr lang="ru-RU" sz="1400" dirty="0" smtClean="0">
                <a:solidFill>
                  <a:prstClr val="black"/>
                </a:solidFill>
              </a:rPr>
              <a:t>Правильный </a:t>
            </a:r>
            <a:r>
              <a:rPr lang="ru-RU" sz="1400" dirty="0">
                <a:solidFill>
                  <a:prstClr val="black"/>
                </a:solidFill>
              </a:rPr>
              <a:t>ответ позволяет сделать ещё один ход. В случае неверного ответа ход переходит к другой команде.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Команда, начинающая игру первой, определяется по жребию.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Игру выигрывает та команда,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ru-RU" sz="1400" dirty="0">
                <a:solidFill>
                  <a:prstClr val="black"/>
                </a:solidFill>
              </a:rPr>
              <a:t>которая верно ответит на большее количество вопросов.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8776" y="383250"/>
            <a:ext cx="403383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2200">
                <a:latin typeface="Roboto Slab" pitchFamily="2" charset="0"/>
                <a:ea typeface="Roboto Slab" pitchFamily="2" charset="0"/>
              </a:rPr>
              <a:t>Правила игры</a:t>
            </a:r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6604000" y="4266289"/>
            <a:ext cx="2181225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Вернуться в меню</a:t>
            </a:r>
          </a:p>
        </p:txBody>
      </p:sp>
    </p:spTree>
    <p:extLst>
      <p:ext uri="{BB962C8B-B14F-4D97-AF65-F5344CB8AC3E}">
        <p14:creationId xmlns:p14="http://schemas.microsoft.com/office/powerpoint/2010/main" val="394295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814" y="0"/>
            <a:ext cx="2952186" cy="5143500"/>
          </a:xfrm>
          <a:prstGeom prst="rect">
            <a:avLst/>
          </a:prstGeom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088500"/>
            <a:ext cx="54737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>
                <a:solidFill>
                  <a:prstClr val="black"/>
                </a:solidFill>
                <a:latin typeface="Roboto Slab"/>
              </a:rPr>
              <a:t>Какое животное 3 ноября 1957 года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стало первым живым существом, выведенным </a:t>
            </a: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на орбиту Земли?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ED7D31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ED7D31"/>
              </a:solidFill>
              <a:latin typeface="Roboto Slab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Крыса Гектор</a:t>
            </a: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312475" y="3780200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Шимпанзе </a:t>
            </a:r>
            <a:r>
              <a:rPr lang="ru-RU" sz="1600" err="1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Энос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358775" y="3780199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Собака </a:t>
            </a:r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Лайка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3124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Макака-резус </a:t>
            </a:r>
            <a:r>
              <a:rPr lang="ru-RU" sz="160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Эйбл</a:t>
            </a:r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25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t="3124" b="7272"/>
          <a:stretch/>
        </p:blipFill>
        <p:spPr>
          <a:xfrm>
            <a:off x="6188345" y="-1"/>
            <a:ext cx="2955655" cy="515229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9" y="1144814"/>
            <a:ext cx="5118106" cy="292990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Собака Лайка</a:t>
            </a:r>
            <a:endParaRPr lang="ru-RU" sz="24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Лайка была запущена в космос 3 ноября </a:t>
            </a:r>
            <a:r>
              <a:rPr lang="ru-RU" sz="1600" dirty="0" smtClean="0">
                <a:ea typeface="Roboto Slab" pitchFamily="2" charset="0"/>
              </a:rPr>
              <a:t>1957 года</a:t>
            </a:r>
            <a:r>
              <a:rPr lang="ru-RU" sz="1600" dirty="0">
                <a:ea typeface="Roboto Slab" pitchFamily="2" charset="0"/>
              </a:rPr>
              <a:t> 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на</a:t>
            </a:r>
            <a:r>
              <a:rPr lang="ru-RU" sz="1600" dirty="0">
                <a:ea typeface="Roboto Slab" pitchFamily="2" charset="0"/>
              </a:rPr>
              <a:t> советском корабле «Спутник-2</a:t>
            </a:r>
            <a:r>
              <a:rPr lang="ru-RU" sz="1600" dirty="0" smtClean="0">
                <a:ea typeface="Roboto Slab" pitchFamily="2" charset="0"/>
              </a:rPr>
              <a:t>». Планировалось</a:t>
            </a:r>
            <a:r>
              <a:rPr lang="ru-RU" sz="1600" dirty="0">
                <a:ea typeface="Roboto Slab" pitchFamily="2" charset="0"/>
              </a:rPr>
              <a:t>, что на орбите она пробудет около недели, однако </a:t>
            </a:r>
            <a:r>
              <a:rPr lang="ru-RU" sz="1600" dirty="0" smtClean="0">
                <a:ea typeface="Roboto Slab" pitchFamily="2" charset="0"/>
              </a:rPr>
              <a:t>из-за конструкторской </a:t>
            </a:r>
            <a:r>
              <a:rPr lang="ru-RU" sz="1600" dirty="0">
                <a:ea typeface="Roboto Slab" pitchFamily="2" charset="0"/>
              </a:rPr>
              <a:t>ошибки Лайка погибла уже спустя 5–7 часов после </a:t>
            </a:r>
            <a:r>
              <a:rPr lang="ru-RU" sz="1600" dirty="0" smtClean="0">
                <a:ea typeface="Roboto Slab" pitchFamily="2" charset="0"/>
              </a:rPr>
              <a:t>старта и четырёх витков вокруг Земли. </a:t>
            </a:r>
            <a:r>
              <a:rPr lang="ru-RU" sz="1600" dirty="0">
                <a:ea typeface="Roboto Slab" pitchFamily="2" charset="0"/>
              </a:rPr>
              <a:t>Эксперимент подтвердил, что живое существо может пережить запуск на орбиту и невесомость. </a:t>
            </a:r>
            <a:endParaRPr lang="ru-RU" sz="1600" dirty="0">
              <a:solidFill>
                <a:prstClr val="black"/>
              </a:solidFill>
              <a:ea typeface="Roboto Slab" pitchFamily="2" charset="0"/>
            </a:endParaRP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882253" cy="873853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239720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Uzaya yollanan hayvanlar - Güncel yaşam haberleri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8345" y="-1"/>
            <a:ext cx="296343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5" y="1088500"/>
            <a:ext cx="583406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Какое государство с разницей в 2 года отправляло в космос капуцина-фавна по </a:t>
            </a: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кличке Хуан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и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крысу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по кличке </a:t>
            </a:r>
            <a:r>
              <a:rPr lang="ru-RU" sz="1800" dirty="0" err="1" smtClean="0">
                <a:solidFill>
                  <a:prstClr val="black"/>
                </a:solidFill>
                <a:latin typeface="Roboto Slab"/>
              </a:rPr>
              <a:t>Белисарио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?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8" name="Скругленный прямоугольник 17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Китай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3124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Мексика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6" action="ppaction://hlinksldjump"/>
          </p:cNvPr>
          <p:cNvSpPr/>
          <p:nvPr/>
        </p:nvSpPr>
        <p:spPr>
          <a:xfrm>
            <a:off x="33124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Аргентина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США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7030A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7030A0"/>
              </a:solidFill>
              <a:latin typeface="Roboto Slab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5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Uzaya yollanan hayvanlar - Güncel yaşam haberleri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8345" y="-1"/>
            <a:ext cx="296343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0" y="952310"/>
            <a:ext cx="5508629" cy="32106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Аргентина</a:t>
            </a:r>
            <a:endParaRPr lang="ru-RU" sz="24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В 1967 </a:t>
            </a:r>
            <a:r>
              <a:rPr lang="ru-RU" sz="1600" dirty="0">
                <a:ea typeface="Roboto Slab" pitchFamily="2" charset="0"/>
              </a:rPr>
              <a:t>года Аргентина запустила ракету </a:t>
            </a:r>
            <a:r>
              <a:rPr lang="ru-RU" sz="1600" dirty="0" err="1">
                <a:ea typeface="Roboto Slab" pitchFamily="2" charset="0"/>
              </a:rPr>
              <a:t>Yarara</a:t>
            </a:r>
            <a:r>
              <a:rPr lang="ru-RU" sz="1600" dirty="0">
                <a:ea typeface="Roboto Slab" pitchFamily="2" charset="0"/>
              </a:rPr>
              <a:t> с крысой по кличке </a:t>
            </a:r>
            <a:r>
              <a:rPr lang="ru-RU" sz="1600" dirty="0" err="1">
                <a:ea typeface="Roboto Slab" pitchFamily="2" charset="0"/>
              </a:rPr>
              <a:t>Белисарио</a:t>
            </a:r>
            <a:r>
              <a:rPr lang="ru-RU" sz="1600" dirty="0">
                <a:ea typeface="Roboto Slab" pitchFamily="2" charset="0"/>
              </a:rPr>
              <a:t> на борту. За этим последовала серия подобных </a:t>
            </a:r>
            <a:r>
              <a:rPr lang="ru-RU" sz="1600" dirty="0" smtClean="0">
                <a:ea typeface="Roboto Slab" pitchFamily="2" charset="0"/>
              </a:rPr>
              <a:t>полётов </a:t>
            </a:r>
            <a:r>
              <a:rPr lang="ru-RU" sz="1600" dirty="0">
                <a:ea typeface="Roboto Slab" pitchFamily="2" charset="0"/>
              </a:rPr>
              <a:t>с крысами, но ни судьба животных, ни успех миссий неизвестны, как и то, достигли ли ракеты </a:t>
            </a:r>
            <a:r>
              <a:rPr lang="ru-RU" sz="1600" dirty="0" smtClean="0">
                <a:ea typeface="Roboto Slab" pitchFamily="2" charset="0"/>
              </a:rPr>
              <a:t>космоса. А в</a:t>
            </a:r>
            <a:r>
              <a:rPr lang="ru-RU" sz="1600" dirty="0">
                <a:solidFill>
                  <a:prstClr val="black"/>
                </a:solidFill>
                <a:ea typeface="Roboto Slab" pitchFamily="2" charset="0"/>
              </a:rPr>
              <a:t> 1969 г</a:t>
            </a:r>
            <a:r>
              <a:rPr lang="ru-RU" sz="1600" dirty="0" smtClean="0">
                <a:solidFill>
                  <a:prstClr val="black"/>
                </a:solidFill>
                <a:ea typeface="Roboto Slab" pitchFamily="2" charset="0"/>
              </a:rPr>
              <a:t>оду</a:t>
            </a:r>
            <a:r>
              <a:rPr lang="ru-RU" sz="1600" dirty="0">
                <a:solidFill>
                  <a:prstClr val="black"/>
                </a:solidFill>
                <a:ea typeface="Roboto Slab" pitchFamily="2" charset="0"/>
              </a:rPr>
              <a:t> Аргентина отправила в космос обезьяну вида капуцин-фавн по кличке Хуан. Она поднялась </a:t>
            </a:r>
            <a:r>
              <a:rPr lang="ru-RU" sz="1600" dirty="0" smtClean="0">
                <a:solidFill>
                  <a:prstClr val="black"/>
                </a:solidFill>
                <a:ea typeface="Roboto Slab" pitchFamily="2" charset="0"/>
              </a:rPr>
              <a:t>на суборбитальной </a:t>
            </a:r>
            <a:r>
              <a:rPr lang="ru-RU" sz="1600" dirty="0">
                <a:solidFill>
                  <a:prstClr val="black"/>
                </a:solidFill>
                <a:ea typeface="Roboto Slab" pitchFamily="2" charset="0"/>
              </a:rPr>
              <a:t>ракете </a:t>
            </a:r>
            <a:r>
              <a:rPr lang="ru-RU" sz="1600" dirty="0" err="1">
                <a:solidFill>
                  <a:prstClr val="black"/>
                </a:solidFill>
                <a:ea typeface="Roboto Slab" pitchFamily="2" charset="0"/>
              </a:rPr>
              <a:t>Canopus</a:t>
            </a:r>
            <a:r>
              <a:rPr lang="ru-RU" sz="1600" dirty="0">
                <a:solidFill>
                  <a:prstClr val="black"/>
                </a:solidFill>
                <a:ea typeface="Roboto Slab" pitchFamily="2" charset="0"/>
              </a:rPr>
              <a:t> II на </a:t>
            </a:r>
            <a:r>
              <a:rPr lang="ru-RU" sz="1600" dirty="0" smtClean="0">
                <a:solidFill>
                  <a:prstClr val="black"/>
                </a:solidFill>
                <a:ea typeface="Roboto Slab" pitchFamily="2" charset="0"/>
              </a:rPr>
              <a:t>высоту 60 км и </a:t>
            </a:r>
            <a:r>
              <a:rPr lang="ru-RU" sz="1600" dirty="0">
                <a:solidFill>
                  <a:prstClr val="black"/>
                </a:solidFill>
                <a:ea typeface="Roboto Slab" pitchFamily="2" charset="0"/>
              </a:rPr>
              <a:t>успешно вернулась обратно на Землю</a:t>
            </a:r>
            <a:r>
              <a:rPr lang="ru-RU" sz="1600" dirty="0" smtClean="0">
                <a:solidFill>
                  <a:prstClr val="black"/>
                </a:solidFill>
                <a:ea typeface="Roboto Slab" pitchFamily="2" charset="0"/>
              </a:rPr>
              <a:t>.</a:t>
            </a:r>
            <a:endParaRPr lang="ru-RU" sz="1600" dirty="0">
              <a:solidFill>
                <a:prstClr val="black"/>
              </a:solidFill>
              <a:ea typeface="Roboto Slab" pitchFamily="2" charset="0"/>
            </a:endParaRP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7030A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7030A0"/>
              </a:solidFill>
              <a:latin typeface="Roboto Slab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7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www.technomedica.ru/site_files/images/technomedika/balahovskiy/KI-3-(2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9" y="0"/>
            <a:ext cx="29511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5" y="905620"/>
            <a:ext cx="5662197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>
                <a:solidFill>
                  <a:prstClr val="black"/>
                </a:solidFill>
                <a:latin typeface="Roboto Slab"/>
              </a:rPr>
              <a:t>Во время подготовки Белки и Стрелки к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полёту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собак приучали к приёму специальной пищи из автоматов, ношению одежды и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датчиков </a:t>
            </a: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и к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туалету. Пища представляла собой желеобразную массу, рассчитанную на полное обеспечение потребности животных в пище и воде. А кем эта пища была разработана?</a:t>
            </a: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7030A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7030A0"/>
              </a:solidFill>
              <a:latin typeface="Roboto Slab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С. П. Королёвым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312475" y="311170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И. П. Павловым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358775" y="3780199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И. С. </a:t>
            </a:r>
            <a:r>
              <a:rPr lang="ru-RU" sz="160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Балаховским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312475" y="3780200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К. Э. Циолковским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technomedica.ru/site_files/images/technomedika/balahovskiy/KI-3-(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9" y="0"/>
            <a:ext cx="29511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1" y="1144814"/>
            <a:ext cx="5275909" cy="236846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Игорь Сергеевич </a:t>
            </a:r>
            <a:r>
              <a:rPr lang="ru-RU" sz="2400" dirty="0" err="1">
                <a:solidFill>
                  <a:prstClr val="black"/>
                </a:solidFill>
                <a:latin typeface="Roboto Slab"/>
              </a:rPr>
              <a:t>Балаховский</a:t>
            </a:r>
            <a:endParaRPr lang="ru-RU" sz="24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После стресса, вызванного взлётом, Белка и Стрелка вели себя спокойно, </a:t>
            </a:r>
            <a:r>
              <a:rPr lang="ru-RU" sz="1600" dirty="0" smtClean="0">
                <a:ea typeface="Roboto Slab" pitchFamily="2" charset="0"/>
              </a:rPr>
              <a:t>сначала даже </a:t>
            </a:r>
            <a:r>
              <a:rPr lang="ru-RU" sz="1600" dirty="0">
                <a:ea typeface="Roboto Slab" pitchFamily="2" charset="0"/>
              </a:rPr>
              <a:t>немного вяло. Несмотря на перегрузки и </a:t>
            </a:r>
            <a:r>
              <a:rPr lang="ru-RU" sz="1600" dirty="0" smtClean="0">
                <a:ea typeface="Roboto Slab" pitchFamily="2" charset="0"/>
              </a:rPr>
              <a:t>вибрацию, в начале </a:t>
            </a:r>
            <a:r>
              <a:rPr lang="ru-RU" sz="1600" dirty="0">
                <a:ea typeface="Roboto Slab" pitchFamily="2" charset="0"/>
              </a:rPr>
              <a:t>собаки с аппетитом ели свою специализированную пищу</a:t>
            </a:r>
            <a:r>
              <a:rPr lang="ru-RU" sz="1600" dirty="0" smtClean="0">
                <a:ea typeface="Roboto Slab" pitchFamily="2" charset="0"/>
              </a:rPr>
              <a:t>. Она была разработана учёным-биохимиком Игорем Сергеевичем </a:t>
            </a:r>
            <a:r>
              <a:rPr lang="ru-RU" sz="1600" dirty="0" err="1" smtClean="0">
                <a:ea typeface="Roboto Slab" pitchFamily="2" charset="0"/>
              </a:rPr>
              <a:t>Балаховским</a:t>
            </a:r>
            <a:r>
              <a:rPr lang="ru-RU" sz="1600" dirty="0" smtClean="0">
                <a:ea typeface="Roboto Slab" pitchFamily="2" charset="0"/>
              </a:rPr>
              <a:t>.</a:t>
            </a:r>
            <a:endParaRPr lang="ru-RU" sz="1600" dirty="0">
              <a:ea typeface="Roboto Slab" pitchFamily="2" charset="0"/>
            </a:endParaRP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350398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Зонд-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12114" y="0"/>
            <a:ext cx="2931886" cy="513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972388"/>
            <a:ext cx="5473699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>
                <a:solidFill>
                  <a:prstClr val="black"/>
                </a:solidFill>
                <a:latin typeface="Roboto Slab"/>
              </a:rPr>
              <a:t>15 сентября 1968 года две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черепахи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мухи дрозофилы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, мучные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черви и бактерии отправились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космический полёт. Они</a:t>
            </a: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стали первыми живыми существами,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которые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облетели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Луну и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вернулись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на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Землю. А на каком космическом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аппарате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осуществлялось это «путешествие»?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7030A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7030A0"/>
              </a:solidFill>
              <a:latin typeface="Roboto Slab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24" name="Скругленный прямоугольник 23">
            <a:hlinkClick r:id="" action="ppaction://noaction"/>
          </p:cNvPr>
          <p:cNvSpPr/>
          <p:nvPr/>
        </p:nvSpPr>
        <p:spPr>
          <a:xfrm>
            <a:off x="3312475" y="3780449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«</a:t>
            </a:r>
            <a:r>
              <a:rPr lang="ru-RU" sz="1600" err="1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Дискавери</a:t>
            </a:r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»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5" name="Скругленный прямоугольник 24">
            <a:hlinkClick r:id="rId7" action="ppaction://hlinksldjump"/>
          </p:cNvPr>
          <p:cNvSpPr/>
          <p:nvPr/>
        </p:nvSpPr>
        <p:spPr>
          <a:xfrm>
            <a:off x="33124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«Зонд-5»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6" name="Скругленный прямоугольник 25">
            <a:hlinkClick r:id="" action="ppaction://noaction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«</a:t>
            </a:r>
            <a:r>
              <a:rPr lang="ru-RU" sz="1600" err="1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Каламбия</a:t>
            </a:r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»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9" name="Скругленный прямоугольник 18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«Спутник-6»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73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Зонд-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12114" y="0"/>
            <a:ext cx="2931886" cy="513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1" y="1101782"/>
            <a:ext cx="5275909" cy="292990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«Зонд-5»</a:t>
            </a:r>
            <a:endParaRPr lang="ru-RU" sz="24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При испытании нового типа </a:t>
            </a:r>
            <a:r>
              <a:rPr lang="ru-RU" sz="1600" dirty="0" smtClean="0">
                <a:ea typeface="Roboto Slab" pitchFamily="2" charset="0"/>
              </a:rPr>
              <a:t>советских космических </a:t>
            </a:r>
            <a:r>
              <a:rPr lang="ru-RU" sz="1600" dirty="0">
                <a:ea typeface="Roboto Slab" pitchFamily="2" charset="0"/>
              </a:rPr>
              <a:t>кораблей «Зонд-5» в качестве основных подопытных животных были выбраны среднеазиатские степные черепахи. Во время полёта «Зонд-5» сделал несколько ценных фотографий обратной стороны Луны. А черепашки-космонавты смогли хорошо перенести </a:t>
            </a:r>
            <a:r>
              <a:rPr lang="ru-RU" sz="1600" dirty="0" smtClean="0">
                <a:ea typeface="Roboto Slab" pitchFamily="2" charset="0"/>
              </a:rPr>
              <a:t>полёт. Они вернулись </a:t>
            </a:r>
            <a:r>
              <a:rPr lang="ru-RU" sz="1600" dirty="0">
                <a:ea typeface="Roboto Slab" pitchFamily="2" charset="0"/>
              </a:rPr>
              <a:t>на Землю </a:t>
            </a:r>
            <a:r>
              <a:rPr lang="ru-RU" sz="1600" dirty="0" smtClean="0">
                <a:ea typeface="Roboto Slab" pitchFamily="2" charset="0"/>
              </a:rPr>
              <a:t>активными, сохранив </a:t>
            </a:r>
            <a:r>
              <a:rPr lang="ru-RU" sz="1600" dirty="0">
                <a:ea typeface="Roboto Slab" pitchFamily="2" charset="0"/>
              </a:rPr>
              <a:t>здоровый аппетит.</a:t>
            </a: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74490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0615" r="9969"/>
          <a:stretch/>
        </p:blipFill>
        <p:spPr>
          <a:xfrm>
            <a:off x="6192839" y="0"/>
            <a:ext cx="2951162" cy="5143500"/>
          </a:xfrm>
          <a:prstGeom prst="rect">
            <a:avLst/>
          </a:prstGeom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5" y="1088500"/>
            <a:ext cx="54737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В 2007 году был проведён эксперимент с беспозвоночным живым организмом, который выжил в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открытом космосе с помощью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естественной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защиты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. А какой живой организм это был?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7030A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7030A0"/>
              </a:solidFill>
              <a:latin typeface="Roboto Slab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" action="ppaction://noaction"/>
          </p:cNvPr>
          <p:cNvSpPr/>
          <p:nvPr/>
        </p:nvSpPr>
        <p:spPr>
          <a:xfrm>
            <a:off x="3312475" y="311170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Мучной червь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3124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Паук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358775" y="311170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Тихоходка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Блоха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00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10615" r="9969"/>
          <a:stretch/>
        </p:blipFill>
        <p:spPr>
          <a:xfrm>
            <a:off x="6192839" y="0"/>
            <a:ext cx="2951162" cy="51435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0" y="844190"/>
            <a:ext cx="5378151" cy="32106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Тихоходка</a:t>
            </a: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В 2007 году в открытый космос была выпущена тихоходка. Она пережила воздействие низких температур, космической радиации и полный вакуум. </a:t>
            </a:r>
            <a:r>
              <a:rPr lang="ru-RU" sz="1600" dirty="0" smtClean="0">
                <a:ea typeface="Roboto Slab" pitchFamily="2" charset="0"/>
              </a:rPr>
              <a:t>Тихоходки </a:t>
            </a:r>
            <a:r>
              <a:rPr lang="ru-RU" sz="1600" dirty="0">
                <a:ea typeface="Roboto Slab" pitchFamily="2" charset="0"/>
              </a:rPr>
              <a:t>о</a:t>
            </a:r>
            <a:r>
              <a:rPr lang="ru-RU" sz="1600" dirty="0" smtClean="0">
                <a:ea typeface="Roboto Slab" pitchFamily="2" charset="0"/>
              </a:rPr>
              <a:t>бладают </a:t>
            </a:r>
            <a:r>
              <a:rPr lang="ru-RU" sz="1600" dirty="0">
                <a:ea typeface="Roboto Slab" pitchFamily="2" charset="0"/>
              </a:rPr>
              <a:t>телом менее 1 </a:t>
            </a:r>
            <a:r>
              <a:rPr lang="ru-RU" sz="1600" dirty="0" smtClean="0">
                <a:ea typeface="Roboto Slab" pitchFamily="2" charset="0"/>
              </a:rPr>
              <a:t>мм и встречаются </a:t>
            </a:r>
            <a:r>
              <a:rPr lang="ru-RU" sz="1600" dirty="0">
                <a:ea typeface="Roboto Slab" pitchFamily="2" charset="0"/>
              </a:rPr>
              <a:t>по всей </a:t>
            </a:r>
            <a:r>
              <a:rPr lang="ru-RU" sz="1600" dirty="0" smtClean="0">
                <a:ea typeface="Roboto Slab" pitchFamily="2" charset="0"/>
              </a:rPr>
              <a:t>Земле. Они обитают </a:t>
            </a:r>
            <a:r>
              <a:rPr lang="ru-RU" sz="1600" dirty="0">
                <a:ea typeface="Roboto Slab" pitchFamily="2" charset="0"/>
              </a:rPr>
              <a:t>во влажной почве, лесной подстилке и в мху. </a:t>
            </a:r>
            <a:r>
              <a:rPr lang="ru-RU" sz="1600" dirty="0" smtClean="0">
                <a:ea typeface="Roboto Slab" pitchFamily="2" charset="0"/>
              </a:rPr>
              <a:t>Когда </a:t>
            </a:r>
            <a:r>
              <a:rPr lang="ru-RU" sz="1600" dirty="0">
                <a:ea typeface="Roboto Slab" pitchFamily="2" charset="0"/>
              </a:rPr>
              <a:t>условия резко ухудшаются, они впадают в «спячку», приобретая возможность противостоять низким температурам и обезвоживанию.</a:t>
            </a:r>
            <a:endParaRPr lang="ru-RU" sz="1600" dirty="0">
              <a:solidFill>
                <a:prstClr val="black"/>
              </a:solidFill>
              <a:ea typeface="Roboto Slab" pitchFamily="2" charset="0"/>
            </a:endParaRP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24970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76" name="Рисунок 3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21" name="Скругленный прямоугольник 20">
            <a:hlinkClick r:id="" action="ppaction://hlinkshowjump?jump=endshow"/>
          </p:cNvPr>
          <p:cNvSpPr/>
          <p:nvPr/>
        </p:nvSpPr>
        <p:spPr>
          <a:xfrm>
            <a:off x="3276601" y="4273477"/>
            <a:ext cx="25908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Завершить игру</a:t>
            </a:r>
          </a:p>
        </p:txBody>
      </p:sp>
      <p:pic>
        <p:nvPicPr>
          <p:cNvPr id="54" name="Рисунок 5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4325" y="211003"/>
            <a:ext cx="1396105" cy="1444877"/>
          </a:xfrm>
          <a:prstGeom prst="rect">
            <a:avLst/>
          </a:prstGeom>
        </p:spPr>
      </p:pic>
      <p:pic>
        <p:nvPicPr>
          <p:cNvPr id="70" name="Рисунок 6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3851" y="209996"/>
            <a:ext cx="1396105" cy="1444877"/>
          </a:xfrm>
          <a:prstGeom prst="rect">
            <a:avLst/>
          </a:prstGeom>
        </p:spPr>
      </p:pic>
      <p:pic>
        <p:nvPicPr>
          <p:cNvPr id="71" name="Рисунок 70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83377" y="204245"/>
            <a:ext cx="1396105" cy="1444877"/>
          </a:xfrm>
          <a:prstGeom prst="rect">
            <a:avLst/>
          </a:prstGeom>
        </p:spPr>
      </p:pic>
      <p:pic>
        <p:nvPicPr>
          <p:cNvPr id="72" name="Рисунок 7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99573" y="211003"/>
            <a:ext cx="1396105" cy="1444877"/>
          </a:xfrm>
          <a:prstGeom prst="rect">
            <a:avLst/>
          </a:prstGeom>
        </p:spPr>
      </p:pic>
      <p:pic>
        <p:nvPicPr>
          <p:cNvPr id="73" name="Рисунок 72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2267" y="1438280"/>
            <a:ext cx="1396105" cy="1438781"/>
          </a:xfrm>
          <a:prstGeom prst="rect">
            <a:avLst/>
          </a:prstGeom>
        </p:spPr>
      </p:pic>
      <p:pic>
        <p:nvPicPr>
          <p:cNvPr id="74" name="Рисунок 73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58483" y="1438279"/>
            <a:ext cx="1402202" cy="1438781"/>
          </a:xfrm>
          <a:prstGeom prst="rect">
            <a:avLst/>
          </a:prstGeom>
        </p:spPr>
      </p:pic>
      <p:pic>
        <p:nvPicPr>
          <p:cNvPr id="75" name="Рисунок 74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64422" y="1439818"/>
            <a:ext cx="1396105" cy="1438781"/>
          </a:xfrm>
          <a:prstGeom prst="rect">
            <a:avLst/>
          </a:prstGeom>
        </p:spPr>
      </p:pic>
      <p:pic>
        <p:nvPicPr>
          <p:cNvPr id="76" name="Рисунок 75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248597" y="1448574"/>
            <a:ext cx="1402202" cy="1438781"/>
          </a:xfrm>
          <a:prstGeom prst="rect">
            <a:avLst/>
          </a:prstGeom>
        </p:spPr>
      </p:pic>
      <p:pic>
        <p:nvPicPr>
          <p:cNvPr id="77" name="Рисунок 76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644771" y="1429524"/>
            <a:ext cx="1396105" cy="1438781"/>
          </a:xfrm>
          <a:prstGeom prst="rect">
            <a:avLst/>
          </a:prstGeom>
        </p:spPr>
      </p:pic>
      <p:pic>
        <p:nvPicPr>
          <p:cNvPr id="78" name="Рисунок 77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07210" y="2690578"/>
            <a:ext cx="1402202" cy="1438781"/>
          </a:xfrm>
          <a:prstGeom prst="rect">
            <a:avLst/>
          </a:prstGeom>
        </p:spPr>
      </p:pic>
      <p:pic>
        <p:nvPicPr>
          <p:cNvPr id="79" name="Рисунок 78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737563" y="2680333"/>
            <a:ext cx="1396105" cy="1438781"/>
          </a:xfrm>
          <a:prstGeom prst="rect">
            <a:avLst/>
          </a:prstGeom>
        </p:spPr>
      </p:pic>
      <p:pic>
        <p:nvPicPr>
          <p:cNvPr id="80" name="Рисунок 79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177385" y="2680333"/>
            <a:ext cx="1396105" cy="1438781"/>
          </a:xfrm>
          <a:prstGeom prst="rect">
            <a:avLst/>
          </a:prstGeom>
        </p:spPr>
      </p:pic>
      <p:pic>
        <p:nvPicPr>
          <p:cNvPr id="81" name="Рисунок 80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586075" y="2680333"/>
            <a:ext cx="1396105" cy="1438781"/>
          </a:xfrm>
          <a:prstGeom prst="rect">
            <a:avLst/>
          </a:prstGeom>
        </p:spPr>
      </p:pic>
      <p:pic>
        <p:nvPicPr>
          <p:cNvPr id="82" name="Рисунок 81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6010331" y="2689858"/>
            <a:ext cx="1396105" cy="1438781"/>
          </a:xfrm>
          <a:prstGeom prst="rect">
            <a:avLst/>
          </a:prstGeom>
        </p:spPr>
      </p:pic>
      <p:pic>
        <p:nvPicPr>
          <p:cNvPr id="83" name="Рисунок 82">
            <a:hlinkClick r:id="rId33" action="ppaction://hlinksldjump"/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434587" y="2688314"/>
            <a:ext cx="1402202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8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6" descr="Запуск КА &quot;Фотон-М3&quot; 14.09.2007.mpg - YouTub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2877" y="-2"/>
            <a:ext cx="2961123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088500"/>
            <a:ext cx="54737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Какое беспозвоночное животное, побывавшее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в космосе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в сентябре 2007 года, стало первым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земным животным, оставившим зачатое </a:t>
            </a:r>
            <a:endParaRPr lang="ru-RU" sz="1800" dirty="0" smtClean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во время космического полёта потомство?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7030A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7030A0"/>
              </a:solidFill>
              <a:latin typeface="Roboto Slab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Паук Любовь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312475" y="3780449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Пчела София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358775" y="3780448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Таракан Надежда</a:t>
            </a: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3124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Медуза Вера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46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Воронежские тараканы-космонавты принесли потомст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96667" y="1096169"/>
            <a:ext cx="5143501" cy="29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1" y="1144814"/>
            <a:ext cx="5275909" cy="292990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Таракан Надежда</a:t>
            </a:r>
            <a:endParaRPr lang="ru-RU" sz="24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После возвращения с орбиты Надежда успешно произвела на свет 33 </a:t>
            </a:r>
            <a:r>
              <a:rPr lang="ru-RU" sz="1600" dirty="0" smtClean="0">
                <a:ea typeface="Roboto Slab" pitchFamily="2" charset="0"/>
              </a:rPr>
              <a:t>потомка. Дети </a:t>
            </a:r>
            <a:r>
              <a:rPr lang="ru-RU" sz="1600" dirty="0">
                <a:ea typeface="Roboto Slab" pitchFamily="2" charset="0"/>
              </a:rPr>
              <a:t>Надежды росли и развивались несколько быстрее </a:t>
            </a:r>
            <a:r>
              <a:rPr lang="ru-RU" sz="1600" dirty="0" smtClean="0">
                <a:ea typeface="Roboto Slab" pitchFamily="2" charset="0"/>
              </a:rPr>
              <a:t>нормы.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Их </a:t>
            </a:r>
            <a:r>
              <a:rPr lang="ru-RU" sz="1600" dirty="0">
                <a:ea typeface="Roboto Slab" pitchFamily="2" charset="0"/>
              </a:rPr>
              <a:t>хитиновые панцири потемнели быстрее обычного. </a:t>
            </a:r>
            <a:r>
              <a:rPr lang="ru-RU" sz="1600" dirty="0" smtClean="0">
                <a:ea typeface="Roboto Slab" pitchFamily="2" charset="0"/>
              </a:rPr>
              <a:t>Но, достигнув </a:t>
            </a:r>
            <a:r>
              <a:rPr lang="ru-RU" sz="1600" dirty="0">
                <a:ea typeface="Roboto Slab" pitchFamily="2" charset="0"/>
              </a:rPr>
              <a:t>взрослого состояния, «космические тараканы» не продемонстрировали никаких отличий от обычных сородичей. Их потомство </a:t>
            </a:r>
            <a:r>
              <a:rPr lang="ru-RU" sz="1600" dirty="0" smtClean="0">
                <a:ea typeface="Roboto Slab" pitchFamily="2" charset="0"/>
              </a:rPr>
              <a:t>также </a:t>
            </a:r>
            <a:r>
              <a:rPr lang="ru-RU" sz="1600" dirty="0">
                <a:ea typeface="Roboto Slab" pitchFamily="2" charset="0"/>
              </a:rPr>
              <a:t>не выделяется какими-либо </a:t>
            </a:r>
            <a:r>
              <a:rPr lang="ru-RU" sz="1600" dirty="0" smtClean="0">
                <a:ea typeface="Roboto Slab" pitchFamily="2" charset="0"/>
              </a:rPr>
              <a:t>особенностями</a:t>
            </a:r>
            <a:r>
              <a:rPr lang="ru-RU" sz="1600" dirty="0">
                <a:ea typeface="Roboto Slab" pitchFamily="2" charset="0"/>
              </a:rPr>
              <a:t>.</a:t>
            </a:r>
            <a:endParaRPr lang="ru-RU" sz="1600" dirty="0">
              <a:solidFill>
                <a:prstClr val="black"/>
              </a:solidFill>
              <a:ea typeface="Roboto Slab" pitchFamily="2" charset="0"/>
            </a:endParaRP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218758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Запущенные в космос мухи мутировали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8" y="-1"/>
            <a:ext cx="295116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5" y="1088500"/>
            <a:ext cx="5834063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>
                <a:solidFill>
                  <a:prstClr val="black"/>
                </a:solidFill>
                <a:latin typeface="Roboto Slab"/>
              </a:rPr>
              <a:t>Именно эти насекомые 20 февраля 1947 года стали самыми первыми живыми существами, покинувшими нашу планету. Их запустили на высоту 109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километров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для изучения воздействия солнечной радиации на живые организмы.</a:t>
            </a: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7" name="TextBox 1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7030A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7030A0"/>
              </a:solidFill>
              <a:latin typeface="Roboto Slab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Осы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0" name="Скругленный прямоугольник 19">
            <a:hlinkClick r:id="" action="ppaction://noaction"/>
          </p:cNvPr>
          <p:cNvSpPr/>
          <p:nvPr/>
        </p:nvSpPr>
        <p:spPr>
          <a:xfrm>
            <a:off x="33124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Термиты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1" name="Скругленный прямоугольник 20">
            <a:hlinkClick r:id="rId7" action="ppaction://hlinksldjump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Дрозофилы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2" name="Скругленный прямоугольник 21">
            <a:hlinkClick r:id="" action="ppaction://noaction"/>
          </p:cNvPr>
          <p:cNvSpPr/>
          <p:nvPr/>
        </p:nvSpPr>
        <p:spPr>
          <a:xfrm>
            <a:off x="33124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Жуки-короеды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72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Запущенные в космос мухи мутировал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8" y="-1"/>
            <a:ext cx="295116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0" y="1069512"/>
            <a:ext cx="5703826" cy="292990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Дрозофилы</a:t>
            </a:r>
            <a:endParaRPr lang="ru-RU" sz="24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20 февраля </a:t>
            </a:r>
            <a:r>
              <a:rPr lang="ru-RU" sz="1600" dirty="0" smtClean="0">
                <a:ea typeface="Roboto Slab" pitchFamily="2" charset="0"/>
              </a:rPr>
              <a:t>1947 года США запустили </a:t>
            </a:r>
            <a:r>
              <a:rPr lang="ru-RU" sz="1600" dirty="0">
                <a:ea typeface="Roboto Slab" pitchFamily="2" charset="0"/>
              </a:rPr>
              <a:t>немецкую баллистическую ракету «Фау-2» с крошечными космонавтами на борту. Эксперимент прошёл удачно: достигнув высоты 109 км, </a:t>
            </a:r>
            <a:r>
              <a:rPr lang="ru-RU" sz="1600" dirty="0" smtClean="0">
                <a:ea typeface="Roboto Slab" pitchFamily="2" charset="0"/>
              </a:rPr>
              <a:t>мухи-дрозофилы </a:t>
            </a:r>
            <a:r>
              <a:rPr lang="ru-RU" sz="1600" dirty="0">
                <a:ea typeface="Roboto Slab" pitchFamily="2" charset="0"/>
              </a:rPr>
              <a:t>вернулись на Землю целыми и </a:t>
            </a:r>
            <a:r>
              <a:rPr lang="ru-RU" sz="1600" dirty="0" smtClean="0">
                <a:ea typeface="Roboto Slab" pitchFamily="2" charset="0"/>
              </a:rPr>
              <a:t>невредимыми. После возвращения этих плодовых мух </a:t>
            </a:r>
            <a:r>
              <a:rPr lang="ru-RU" sz="1600" dirty="0">
                <a:ea typeface="Roboto Slab" pitchFamily="2" charset="0"/>
              </a:rPr>
              <a:t>на Землю </a:t>
            </a:r>
            <a:r>
              <a:rPr lang="ru-RU" sz="1600" dirty="0" smtClean="0">
                <a:ea typeface="Roboto Slab" pitchFamily="2" charset="0"/>
              </a:rPr>
              <a:t>учёные сообщили</a:t>
            </a:r>
            <a:r>
              <a:rPr lang="ru-RU" sz="1600" dirty="0">
                <a:ea typeface="Roboto Slab" pitchFamily="2" charset="0"/>
              </a:rPr>
              <a:t>, 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что </a:t>
            </a:r>
            <a:r>
              <a:rPr lang="ru-RU" sz="1600" dirty="0">
                <a:ea typeface="Roboto Slab" pitchFamily="2" charset="0"/>
              </a:rPr>
              <a:t>космическая радиация не повлияла на их генетическое строение, и </a:t>
            </a:r>
            <a:r>
              <a:rPr lang="ru-RU" sz="1600" dirty="0" smtClean="0">
                <a:ea typeface="Roboto Slab" pitchFamily="2" charset="0"/>
              </a:rPr>
              <a:t>мухи </a:t>
            </a:r>
            <a:r>
              <a:rPr lang="ru-RU" sz="1600" dirty="0">
                <a:ea typeface="Roboto Slab" pitchFamily="2" charset="0"/>
              </a:rPr>
              <a:t>не подверглись мутации.</a:t>
            </a:r>
          </a:p>
        </p:txBody>
      </p:sp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22496" cy="870869"/>
          </a:xfrm>
          <a:prstGeom prst="rect">
            <a:avLst/>
          </a:prstGeom>
        </p:spPr>
      </p:pic>
      <p:sp>
        <p:nvSpPr>
          <p:cNvPr id="12" name="TextBox 11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08378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isualrian.ru/images/old_preview/49/82/498259_preview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8" y="-1"/>
            <a:ext cx="2951161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162640"/>
            <a:ext cx="5530722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Назовите клички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собак,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которые совершили длительный полёт в космос с 22 февраля по </a:t>
            </a: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16 марта 1966 года (22 дня) на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 </a:t>
            </a:r>
            <a:r>
              <a:rPr lang="ru-RU" sz="1800" dirty="0" err="1">
                <a:solidFill>
                  <a:prstClr val="black"/>
                </a:solidFill>
                <a:latin typeface="Roboto Slab"/>
              </a:rPr>
              <a:t>биоспутнике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 </a:t>
            </a:r>
            <a:endParaRPr lang="ru-RU" sz="1800" dirty="0" smtClean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«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Космос-110».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Этот полёт до сих пор остаётся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рекордным по длительности для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собак.    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TextBox 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00B05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8" name="Скругленный прямоугольник 7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Белка и Стрелка</a:t>
            </a:r>
            <a:endParaRPr lang="ru-RU" sz="1600" dirty="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4" name="Скругленный прямоугольник 13">
            <a:hlinkClick r:id="" action="ppaction://noaction"/>
          </p:cNvPr>
          <p:cNvSpPr/>
          <p:nvPr/>
        </p:nvSpPr>
        <p:spPr>
          <a:xfrm>
            <a:off x="33124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Ворон и Синичка</a:t>
            </a:r>
            <a:endParaRPr lang="ru-RU" sz="1600" dirty="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33124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Уголёк и Ветерок</a:t>
            </a:r>
            <a:endParaRPr lang="ru-RU" sz="1600" dirty="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Скругленный прямоугольник 15">
            <a:hlinkClick r:id="" action="ppaction://noaction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Марс и Фобос</a:t>
            </a:r>
            <a:endParaRPr lang="ru-RU" sz="1600" dirty="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44507" cy="8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47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visualrian.ru/images/old_preview/49/82/498259_preview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8" y="-1"/>
            <a:ext cx="2951161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0" y="872966"/>
            <a:ext cx="5102916" cy="32106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Уголёк и Ветерок</a:t>
            </a:r>
            <a:endParaRPr lang="ru-RU" sz="24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Интересно, что до </a:t>
            </a:r>
            <a:r>
              <a:rPr lang="ru-RU" sz="1600" dirty="0">
                <a:ea typeface="Roboto Slab" pitchFamily="2" charset="0"/>
              </a:rPr>
              <a:t>старта Уголька звали </a:t>
            </a:r>
            <a:r>
              <a:rPr lang="ru-RU" sz="1600" dirty="0" smtClean="0">
                <a:ea typeface="Roboto Slab" pitchFamily="2" charset="0"/>
              </a:rPr>
              <a:t>Снежок.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Но, так как пёс был тёмного окраса, он </a:t>
            </a:r>
            <a:r>
              <a:rPr lang="ru-RU" sz="1600" dirty="0">
                <a:ea typeface="Roboto Slab" pitchFamily="2" charset="0"/>
              </a:rPr>
              <a:t>был </a:t>
            </a:r>
            <a:r>
              <a:rPr lang="ru-RU" sz="1600" dirty="0" smtClean="0">
                <a:ea typeface="Roboto Slab" pitchFamily="2" charset="0"/>
              </a:rPr>
              <a:t>переименован </a:t>
            </a:r>
            <a:r>
              <a:rPr lang="ru-RU" sz="1600" dirty="0">
                <a:ea typeface="Roboto Slab" pitchFamily="2" charset="0"/>
              </a:rPr>
              <a:t>в </a:t>
            </a:r>
            <a:r>
              <a:rPr lang="ru-RU" sz="1600" dirty="0" smtClean="0">
                <a:ea typeface="Roboto Slab" pitchFamily="2" charset="0"/>
              </a:rPr>
              <a:t>Уголька.</a:t>
            </a:r>
          </a:p>
          <a:p>
            <a:pPr>
              <a:lnSpc>
                <a:spcPct val="114000"/>
              </a:lnSpc>
            </a:pPr>
            <a:endParaRPr lang="ru-RU" sz="1600" dirty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Эксперимент </a:t>
            </a:r>
            <a:r>
              <a:rPr lang="ru-RU" sz="1600" dirty="0">
                <a:ea typeface="Roboto Slab" pitchFamily="2" charset="0"/>
              </a:rPr>
              <a:t>на </a:t>
            </a:r>
            <a:r>
              <a:rPr lang="ru-RU" sz="1600" dirty="0" err="1">
                <a:ea typeface="Roboto Slab" pitchFamily="2" charset="0"/>
              </a:rPr>
              <a:t>биоспутнике</a:t>
            </a:r>
            <a:r>
              <a:rPr lang="ru-RU" sz="1600" dirty="0">
                <a:ea typeface="Roboto Slab" pitchFamily="2" charset="0"/>
              </a:rPr>
              <a:t> «Космос-110» дал много информации для подготовки первого в СССР длительного (почти 18 суток) полёта человека в космос. Это был полёт А. Г. Николаева и 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В</a:t>
            </a:r>
            <a:r>
              <a:rPr lang="ru-RU" sz="1600" dirty="0">
                <a:ea typeface="Roboto Slab" pitchFamily="2" charset="0"/>
              </a:rPr>
              <a:t>. И. Севастьянова на корабле «Союз-9</a:t>
            </a:r>
            <a:r>
              <a:rPr lang="ru-RU" sz="1600" dirty="0" smtClean="0">
                <a:ea typeface="Roboto Slab" pitchFamily="2" charset="0"/>
              </a:rPr>
              <a:t>».</a:t>
            </a:r>
            <a:endParaRPr lang="ru-RU" sz="1600" dirty="0">
              <a:solidFill>
                <a:prstClr val="black"/>
              </a:solidFill>
              <a:ea typeface="Roboto Slab" pitchFamily="2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13" name="Рисунок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TextBox 7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44507" cy="8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4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837" y="-2"/>
            <a:ext cx="2952307" cy="5143501"/>
          </a:xfrm>
          <a:prstGeom prst="rect">
            <a:avLst/>
          </a:prstGeom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162640"/>
            <a:ext cx="553072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Какие высшие млекопитающие стали первыми претендентами в исследованиях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влияния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полётов на живой организм </a:t>
            </a:r>
            <a:r>
              <a:rPr lang="ru-RU" sz="1800" dirty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космической программе СССР? 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TextBox 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00B05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8" name="Скругленный прямоугольник 7">
            <a:hlinkClick r:id="" action="ppaction://noaction"/>
          </p:cNvPr>
          <p:cNvSpPr/>
          <p:nvPr/>
        </p:nvSpPr>
        <p:spPr>
          <a:xfrm>
            <a:off x="358775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Человек и обезьяны</a:t>
            </a:r>
            <a:endParaRPr lang="ru-RU" sz="1600" dirty="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4" name="Скругленный прямоугольник 13">
            <a:hlinkClick r:id="" action="ppaction://noaction"/>
          </p:cNvPr>
          <p:cNvSpPr/>
          <p:nvPr/>
        </p:nvSpPr>
        <p:spPr>
          <a:xfrm>
            <a:off x="3276600" y="3746748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Кролики и мыши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358775" y="3746748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Собаки и обезьяны</a:t>
            </a:r>
            <a:endParaRPr lang="ru-RU" sz="1600" dirty="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Скругленный прямоугольник 15">
            <a:hlinkClick r:id="" action="ppaction://noaction"/>
          </p:cNvPr>
          <p:cNvSpPr/>
          <p:nvPr/>
        </p:nvSpPr>
        <p:spPr>
          <a:xfrm>
            <a:off x="3276600" y="3111705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Собаки и кошки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44507" cy="8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7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4410" y="0"/>
            <a:ext cx="2949590" cy="51435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69" y="808418"/>
            <a:ext cx="5396571" cy="349134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Обезьяны</a:t>
            </a:r>
            <a:r>
              <a:rPr lang="ru-RU" sz="2400" dirty="0">
                <a:solidFill>
                  <a:prstClr val="black"/>
                </a:solidFill>
                <a:latin typeface="Roboto Slab"/>
              </a:rPr>
              <a:t> и собаки</a:t>
            </a:r>
          </a:p>
          <a:p>
            <a:pPr>
              <a:lnSpc>
                <a:spcPct val="114000"/>
              </a:lnSpc>
            </a:pPr>
            <a:endParaRPr lang="ru-RU" sz="11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Исследования по влиянию </a:t>
            </a:r>
            <a:r>
              <a:rPr lang="ru-RU" sz="1600" dirty="0">
                <a:ea typeface="Roboto Slab" pitchFamily="2" charset="0"/>
              </a:rPr>
              <a:t>полётов в космос сразу 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на </a:t>
            </a:r>
            <a:r>
              <a:rPr lang="ru-RU" sz="1600" dirty="0">
                <a:ea typeface="Roboto Slab" pitchFamily="2" charset="0"/>
              </a:rPr>
              <a:t>человеке были невозможны. Поэтому было решено проводить эксперименты на </a:t>
            </a:r>
            <a:r>
              <a:rPr lang="ru-RU" sz="1600" dirty="0" smtClean="0">
                <a:ea typeface="Roboto Slab" pitchFamily="2" charset="0"/>
              </a:rPr>
              <a:t>животных – обезьянах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и собаках. Но выяснилось, что обезьяны трудно </a:t>
            </a:r>
            <a:r>
              <a:rPr lang="ru-RU" sz="1600" dirty="0">
                <a:ea typeface="Roboto Slab" pitchFamily="2" charset="0"/>
              </a:rPr>
              <a:t>поддавались дрессировке, постоянно проявляли беспокойство и мешали исследователям своим непредсказуемым поведением. Собаки </a:t>
            </a:r>
            <a:r>
              <a:rPr lang="ru-RU" sz="1600" dirty="0" smtClean="0">
                <a:ea typeface="Roboto Slab" pitchFamily="2" charset="0"/>
              </a:rPr>
              <a:t>же лучше </a:t>
            </a:r>
            <a:r>
              <a:rPr lang="ru-RU" sz="1600" dirty="0">
                <a:ea typeface="Roboto Slab" pitchFamily="2" charset="0"/>
              </a:rPr>
              <a:t>поддавались дрессировке, легче переносили длительный период бездействия и были способны 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к </a:t>
            </a:r>
            <a:r>
              <a:rPr lang="ru-RU" sz="1600" dirty="0">
                <a:ea typeface="Roboto Slab" pitchFamily="2" charset="0"/>
              </a:rPr>
              <a:t>выживанию в самых </a:t>
            </a:r>
            <a:r>
              <a:rPr lang="ru-RU" sz="1600" dirty="0" smtClean="0">
                <a:ea typeface="Roboto Slab" pitchFamily="2" charset="0"/>
              </a:rPr>
              <a:t>тяжёлых условиях.</a:t>
            </a:r>
            <a:endParaRPr lang="ru-RU" sz="1600" dirty="0">
              <a:solidFill>
                <a:prstClr val="black"/>
              </a:solidFill>
              <a:ea typeface="Roboto Slab" pitchFamily="2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13" name="Рисунок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TextBox 7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44507" cy="8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6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Собаки-космонавты. Честная история | Блогер Honey-Princess на сайте  SPLETNIK.RU 3 февраля 2015 | СПЛЕТНИК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8" y="0"/>
            <a:ext cx="29511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86B7A069-46E3-48B1-B5C2-DA4FC1E8E5D3}"/>
              </a:ext>
            </a:extLst>
          </p:cNvPr>
          <p:cNvSpPr txBox="1"/>
          <p:nvPr/>
        </p:nvSpPr>
        <p:spPr>
          <a:xfrm>
            <a:off x="358776" y="1162640"/>
            <a:ext cx="439261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dirty="0" smtClean="0">
                <a:solidFill>
                  <a:prstClr val="black"/>
                </a:solidFill>
                <a:latin typeface="Roboto Slab"/>
              </a:rPr>
              <a:t>Каких именно собак использовали для полётов в космос?    </a:t>
            </a:r>
            <a:endParaRPr lang="ru-RU" sz="18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TextBox 6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 smtClean="0">
                <a:solidFill>
                  <a:srgbClr val="00B050"/>
                </a:solidFill>
                <a:latin typeface="Roboto Slab"/>
              </a:rPr>
              <a:t>Ответьте на вопрос</a:t>
            </a:r>
            <a:endParaRPr lang="ru-RU" sz="1800" b="1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8" name="Скругленный прямоугольник 7">
            <a:hlinkClick r:id="" action="ppaction://noaction"/>
          </p:cNvPr>
          <p:cNvSpPr/>
          <p:nvPr/>
        </p:nvSpPr>
        <p:spPr>
          <a:xfrm>
            <a:off x="3312475" y="3111703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Породистых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4" name="Скругленный прямоугольник 13">
            <a:hlinkClick r:id="" action="ppaction://noaction"/>
          </p:cNvPr>
          <p:cNvSpPr/>
          <p:nvPr/>
        </p:nvSpPr>
        <p:spPr>
          <a:xfrm>
            <a:off x="3312475" y="3775802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Охотничьих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374578" y="311170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Беспородных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Скругленный прямоугольник 15">
            <a:hlinkClick r:id="" action="ppaction://noaction"/>
          </p:cNvPr>
          <p:cNvSpPr/>
          <p:nvPr/>
        </p:nvSpPr>
        <p:spPr>
          <a:xfrm>
            <a:off x="358775" y="3780201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smtClean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Цирковых</a:t>
            </a:r>
            <a:endParaRPr lang="ru-RU" sz="1600">
              <a:solidFill>
                <a:schemeClr val="tx1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44507" cy="8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46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Собаки-космонавты. Честная история | Блогер Honey-Princess на сайте  SPLETNIK.RU 3 февраля 2015 | СПЛЕТНИК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2838" y="0"/>
            <a:ext cx="29511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310544-98B5-4C02-95FD-D8284A2C25F1}"/>
              </a:ext>
            </a:extLst>
          </p:cNvPr>
          <p:cNvSpPr/>
          <p:nvPr/>
        </p:nvSpPr>
        <p:spPr>
          <a:xfrm flipH="1">
            <a:off x="358770" y="784830"/>
            <a:ext cx="5102916" cy="349134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prstClr val="black"/>
                </a:solidFill>
                <a:latin typeface="Roboto Slab"/>
              </a:rPr>
              <a:t>Беспородных</a:t>
            </a:r>
          </a:p>
          <a:p>
            <a:pPr>
              <a:lnSpc>
                <a:spcPct val="114000"/>
              </a:lnSpc>
            </a:pPr>
            <a:endParaRPr lang="ru-RU" sz="15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>
                <a:ea typeface="Roboto Slab" pitchFamily="2" charset="0"/>
              </a:rPr>
              <a:t>Подавляющее большинство исследований 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с </a:t>
            </a:r>
            <a:r>
              <a:rPr lang="ru-RU" sz="1600" dirty="0">
                <a:ea typeface="Roboto Slab" pitchFamily="2" charset="0"/>
              </a:rPr>
              <a:t>собаками было проведено в Советском Союзе </a:t>
            </a:r>
            <a:endParaRPr lang="ru-RU" sz="1600" dirty="0" smtClean="0">
              <a:ea typeface="Roboto Slab" pitchFamily="2" charset="0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ea typeface="Roboto Slab" pitchFamily="2" charset="0"/>
              </a:rPr>
              <a:t>в </a:t>
            </a:r>
            <a:r>
              <a:rPr lang="ru-RU" sz="1600" dirty="0">
                <a:ea typeface="Roboto Slab" pitchFamily="2" charset="0"/>
              </a:rPr>
              <a:t>50-х и 60-х годах XX века. Для полёта в космос использовали беспородных и бездомных собак. Именно эти животные к моменту испытаний уже прошли естественный отбор в условиях улицы. По сравнению с домашними и породистыми собаками, у дворняжек были отмечены крепкое здоровье, смекалка, неприхотливость в еде, лояльное отношение к человеку</a:t>
            </a:r>
            <a:r>
              <a:rPr lang="ru-RU" sz="1600" dirty="0" smtClean="0">
                <a:ea typeface="Roboto Slab" pitchFamily="2" charset="0"/>
              </a:rPr>
              <a:t>.</a:t>
            </a:r>
            <a:endParaRPr lang="ru-RU" sz="1600" dirty="0">
              <a:ea typeface="Roboto Slab" pitchFamily="2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358775" y="4266289"/>
            <a:ext cx="1898653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Вернуться назад</a:t>
            </a:r>
          </a:p>
        </p:txBody>
      </p:sp>
      <p:pic>
        <p:nvPicPr>
          <p:cNvPr id="13" name="Рисунок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8" name="TextBox 7">
            <a:hlinkClick r:id="" action="ppaction://noaction"/>
          </p:cNvPr>
          <p:cNvSpPr txBox="1"/>
          <p:nvPr/>
        </p:nvSpPr>
        <p:spPr>
          <a:xfrm>
            <a:off x="1181100" y="376238"/>
            <a:ext cx="47083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800" b="1">
                <a:solidFill>
                  <a:srgbClr val="00B050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44507" cy="8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23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BJ">
      <a:majorFont>
        <a:latin typeface="Merriweather"/>
        <a:ea typeface=""/>
        <a:cs typeface=""/>
      </a:majorFont>
      <a:minorFont>
        <a:latin typeface="Roboto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1398</Words>
  <Application>Microsoft Office PowerPoint</Application>
  <PresentationFormat>Экран (16:9)</PresentationFormat>
  <Paragraphs>231</Paragraphs>
  <Slides>33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Merriweather</vt:lpstr>
      <vt:lpstr>Calibri</vt:lpstr>
      <vt:lpstr>Roboto Slab</vt:lpstr>
      <vt:lpstr>Roboto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2020-05-12T07:53:54Z</dcterms:created>
  <dcterms:modified xsi:type="dcterms:W3CDTF">2021-04-06T08:59:51Z</dcterms:modified>
</cp:coreProperties>
</file>